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4">
          <p15:clr>
            <a:srgbClr val="A4A3A4"/>
          </p15:clr>
        </p15:guide>
        <p15:guide id="4" pos="7296">
          <p15:clr>
            <a:srgbClr val="A4A3A4"/>
          </p15:clr>
        </p15:guide>
        <p15:guide id="5" orient="horz" pos="432">
          <p15:clr>
            <a:srgbClr val="A4A3A4"/>
          </p15:clr>
        </p15:guide>
        <p15:guide id="6" orient="horz" pos="388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 roundtripDataSignature="AMtx7mhgAn0g9/B7yjJjsvKAEN2DNQHN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56"/>
      </p:cViewPr>
      <p:guideLst>
        <p:guide orient="horz" pos="2160"/>
        <p:guide pos="3840"/>
        <p:guide pos="384"/>
        <p:guide pos="7296"/>
        <p:guide orient="horz" pos="432"/>
        <p:guide orient="horz"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4" Type="http://schemas.openxmlformats.org/officeDocument/2006/relationships/slide" Target="slides/slide3.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image" Target="../media/image24.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2.png"/><Relationship Id="rId19" Type="http://schemas.openxmlformats.org/officeDocument/2006/relationships/image" Target="../media/image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7"/>
          <p:cNvPicPr preferRelativeResize="0"/>
          <p:nvPr/>
        </p:nvPicPr>
        <p:blipFill rotWithShape="1">
          <a:blip r:embed="rId3">
            <a:alphaModFix/>
          </a:blip>
          <a:srcRect/>
          <a:stretch/>
        </p:blipFill>
        <p:spPr>
          <a:xfrm>
            <a:off x="9051403" y="2994738"/>
            <a:ext cx="2530997" cy="868522"/>
          </a:xfrm>
          <a:prstGeom prst="rect">
            <a:avLst/>
          </a:prstGeom>
          <a:noFill/>
          <a:ln>
            <a:noFill/>
          </a:ln>
        </p:spPr>
      </p:pic>
      <p:sp>
        <p:nvSpPr>
          <p:cNvPr id="12" name="Google Shape;12;p7"/>
          <p:cNvSpPr txBox="1"/>
          <p:nvPr/>
        </p:nvSpPr>
        <p:spPr>
          <a:xfrm>
            <a:off x="609600" y="2274857"/>
            <a:ext cx="677156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altLang="en-US" sz="7200" b="1" i="0" u="none" strike="noStrike" cap="none" dirty="0">
                <a:solidFill>
                  <a:schemeClr val="accent5"/>
                </a:solidFill>
                <a:latin typeface="+mj-lt"/>
                <a:ea typeface="Source Han Sans KR" panose="020B0500000000000000" pitchFamily="34" charset="-128"/>
                <a:cs typeface="Arial"/>
                <a:sym typeface="Arial"/>
              </a:rPr>
              <a:t>함께</a:t>
            </a:r>
            <a:r>
              <a:rPr lang="en-US" altLang="ko-KR" sz="7200" b="1" i="0" u="none" strike="noStrike" cap="none" dirty="0">
                <a:solidFill>
                  <a:schemeClr val="accent5"/>
                </a:solidFill>
                <a:latin typeface="+mj-lt"/>
                <a:ea typeface="Source Han Sans KR" panose="020B0500000000000000" pitchFamily="34" charset="-128"/>
                <a:cs typeface="Arial"/>
                <a:sym typeface="Arial"/>
              </a:rPr>
              <a:t>, </a:t>
            </a:r>
            <a:br>
              <a:rPr lang="en-US" altLang="ko-KR" sz="7200" b="1" i="0" u="none" strike="noStrike" cap="none" dirty="0">
                <a:solidFill>
                  <a:schemeClr val="accent5"/>
                </a:solidFill>
                <a:latin typeface="+mj-lt"/>
                <a:ea typeface="Source Han Sans KR" panose="020B0500000000000000" pitchFamily="34" charset="-128"/>
                <a:cs typeface="Arial"/>
                <a:sym typeface="Arial"/>
              </a:rPr>
            </a:br>
            <a:r>
              <a:rPr lang="ko-KR" altLang="en-US" sz="7200" b="1" i="0" u="none" strike="noStrike" cap="none" dirty="0">
                <a:solidFill>
                  <a:schemeClr val="accent5"/>
                </a:solidFill>
                <a:latin typeface="+mj-lt"/>
                <a:ea typeface="Source Han Sans KR" panose="020B0500000000000000" pitchFamily="34" charset="-128"/>
                <a:cs typeface="Arial"/>
                <a:sym typeface="Arial"/>
              </a:rPr>
              <a:t>열방을 향해</a:t>
            </a:r>
            <a:endParaRPr lang="en-US" dirty="0">
              <a:latin typeface="+mj-lt"/>
              <a:ea typeface="Source Han Sans KR" panose="020B0500000000000000" pitchFamily="34" charset="-128"/>
            </a:endParaRPr>
          </a:p>
        </p:txBody>
      </p:sp>
      <p:sp>
        <p:nvSpPr>
          <p:cNvPr id="13" name="Google Shape;13;p7"/>
          <p:cNvSpPr/>
          <p:nvPr/>
        </p:nvSpPr>
        <p:spPr>
          <a:xfrm>
            <a:off x="609600" y="60105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Slide">
  <p:cSld name="10_Title Slide">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6"/>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6"/>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11" name="Google Shape;111;p16"/>
          <p:cNvPicPr preferRelativeResize="0"/>
          <p:nvPr/>
        </p:nvPicPr>
        <p:blipFill rotWithShape="1">
          <a:blip r:embed="rId3">
            <a:alphaModFix/>
          </a:blip>
          <a:srcRect/>
          <a:stretch/>
        </p:blipFill>
        <p:spPr>
          <a:xfrm>
            <a:off x="9804728" y="325830"/>
            <a:ext cx="1143661" cy="578185"/>
          </a:xfrm>
          <a:prstGeom prst="rect">
            <a:avLst/>
          </a:prstGeom>
          <a:noFill/>
          <a:ln>
            <a:noFill/>
          </a:ln>
        </p:spPr>
      </p:pic>
      <p:sp>
        <p:nvSpPr>
          <p:cNvPr id="112" name="Google Shape;112;p16"/>
          <p:cNvSpPr txBox="1"/>
          <p:nvPr/>
        </p:nvSpPr>
        <p:spPr>
          <a:xfrm>
            <a:off x="1280214" y="2985864"/>
            <a:ext cx="9631573"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Arial"/>
                <a:ea typeface="Arial"/>
                <a:cs typeface="Arial"/>
                <a:sym typeface="Arial"/>
              </a:rPr>
              <a:t>THE GREATEST</a:t>
            </a:r>
            <a:endParaRPr/>
          </a:p>
          <a:p>
            <a:pPr marL="0" marR="0" lvl="0" indent="0" algn="ctr" rtl="0">
              <a:spcBef>
                <a:spcPts val="0"/>
              </a:spcBef>
              <a:spcAft>
                <a:spcPts val="0"/>
              </a:spcAft>
              <a:buNone/>
            </a:pPr>
            <a:r>
              <a:rPr lang="en-US" sz="4400" b="1">
                <a:solidFill>
                  <a:schemeClr val="dk1"/>
                </a:solidFill>
                <a:latin typeface="Arial"/>
                <a:ea typeface="Arial"/>
                <a:cs typeface="Arial"/>
                <a:sym typeface="Arial"/>
              </a:rPr>
              <a:t>PROBLEM IN THE WORLD</a:t>
            </a:r>
            <a:br>
              <a:rPr lang="en-US" sz="4400" b="1">
                <a:solidFill>
                  <a:schemeClr val="dk1"/>
                </a:solidFill>
                <a:latin typeface="Arial"/>
                <a:ea typeface="Arial"/>
                <a:cs typeface="Arial"/>
                <a:sym typeface="Arial"/>
              </a:rPr>
            </a:br>
            <a:r>
              <a:rPr lang="en-US" sz="4400" b="1">
                <a:solidFill>
                  <a:schemeClr val="accent4"/>
                </a:solidFill>
                <a:latin typeface="Arial"/>
                <a:ea typeface="Arial"/>
                <a:cs typeface="Arial"/>
                <a:sym typeface="Arial"/>
              </a:rPr>
              <a:t>IS LOSTNESS.</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_Title Slide">
  <p:cSld name="11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7"/>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7"/>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7"/>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17" name="Google Shape;117;p17"/>
          <p:cNvPicPr preferRelativeResize="0"/>
          <p:nvPr/>
        </p:nvPicPr>
        <p:blipFill rotWithShape="1">
          <a:blip r:embed="rId3">
            <a:alphaModFix/>
          </a:blip>
          <a:srcRect/>
          <a:stretch/>
        </p:blipFill>
        <p:spPr>
          <a:xfrm>
            <a:off x="9804728" y="325830"/>
            <a:ext cx="1143661" cy="578185"/>
          </a:xfrm>
          <a:prstGeom prst="rect">
            <a:avLst/>
          </a:prstGeom>
          <a:noFill/>
          <a:ln>
            <a:noFill/>
          </a:ln>
        </p:spPr>
      </p:pic>
      <p:sp>
        <p:nvSpPr>
          <p:cNvPr id="118" name="Google Shape;118;p17"/>
          <p:cNvSpPr txBox="1"/>
          <p:nvPr/>
        </p:nvSpPr>
        <p:spPr>
          <a:xfrm>
            <a:off x="1243611" y="2985864"/>
            <a:ext cx="970477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Arial"/>
                <a:ea typeface="Arial"/>
                <a:cs typeface="Arial"/>
                <a:sym typeface="Arial"/>
              </a:rPr>
              <a:t>THE ONLY SOLUTION TO THE WORLD’S GREATEST PROBLEM</a:t>
            </a:r>
            <a:br>
              <a:rPr lang="en-US" sz="4400" b="1">
                <a:solidFill>
                  <a:schemeClr val="dk1"/>
                </a:solidFill>
                <a:latin typeface="Arial"/>
                <a:ea typeface="Arial"/>
                <a:cs typeface="Arial"/>
                <a:sym typeface="Arial"/>
              </a:rPr>
            </a:br>
            <a:r>
              <a:rPr lang="en-US" sz="4400" b="1">
                <a:solidFill>
                  <a:schemeClr val="accent4"/>
                </a:solidFill>
                <a:latin typeface="Arial"/>
                <a:ea typeface="Arial"/>
                <a:cs typeface="Arial"/>
                <a:sym typeface="Arial"/>
              </a:rPr>
              <a:t>IS THE GOSPEL.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2_Title Slide">
  <p:cSld name="22_Title Slide">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8"/>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8"/>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8"/>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23" name="Google Shape;123;p18"/>
          <p:cNvPicPr preferRelativeResize="0"/>
          <p:nvPr/>
        </p:nvPicPr>
        <p:blipFill rotWithShape="1">
          <a:blip r:embed="rId3">
            <a:alphaModFix/>
          </a:blip>
          <a:srcRect/>
          <a:stretch/>
        </p:blipFill>
        <p:spPr>
          <a:xfrm>
            <a:off x="9804728" y="325830"/>
            <a:ext cx="1143661" cy="578185"/>
          </a:xfrm>
          <a:prstGeom prst="rect">
            <a:avLst/>
          </a:prstGeom>
          <a:noFill/>
          <a:ln>
            <a:noFill/>
          </a:ln>
        </p:spPr>
      </p:pic>
      <p:sp>
        <p:nvSpPr>
          <p:cNvPr id="124" name="Google Shape;124;p18"/>
          <p:cNvSpPr txBox="1"/>
          <p:nvPr/>
        </p:nvSpPr>
        <p:spPr>
          <a:xfrm>
            <a:off x="1857315" y="2524199"/>
            <a:ext cx="847737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a:solidFill>
                  <a:schemeClr val="dk1"/>
                </a:solidFill>
                <a:latin typeface="Arial"/>
                <a:ea typeface="Arial"/>
                <a:cs typeface="Arial"/>
                <a:sym typeface="Arial"/>
              </a:rPr>
              <a:t>THROUGH THE IMB, SOUTHERN BAPTISTS SEND MISSIONARIES TO</a:t>
            </a:r>
            <a:br>
              <a:rPr lang="en-US" sz="3200" b="1">
                <a:solidFill>
                  <a:schemeClr val="dk1"/>
                </a:solidFill>
                <a:latin typeface="Arial"/>
                <a:ea typeface="Arial"/>
                <a:cs typeface="Arial"/>
                <a:sym typeface="Arial"/>
              </a:rPr>
            </a:br>
            <a:r>
              <a:rPr lang="en-US" sz="3200" b="1">
                <a:solidFill>
                  <a:schemeClr val="dk1"/>
                </a:solidFill>
                <a:latin typeface="Arial"/>
                <a:ea typeface="Arial"/>
                <a:cs typeface="Arial"/>
                <a:sym typeface="Arial"/>
              </a:rPr>
              <a:t>THE NATIONS TO SHARE THE GOSPEL AMONG PEOPLE AND PLACES WHERE JESUS IS NOT NAMED OR KNOWN.</a:t>
            </a:r>
            <a:endParaRPr/>
          </a:p>
          <a:p>
            <a:pPr marL="0" marR="0" lvl="0" indent="0" algn="ctr" rtl="0">
              <a:lnSpc>
                <a:spcPct val="100000"/>
              </a:lnSpc>
              <a:spcBef>
                <a:spcPts val="0"/>
              </a:spcBef>
              <a:spcAft>
                <a:spcPts val="0"/>
              </a:spcAft>
              <a:buNone/>
            </a:pPr>
            <a:r>
              <a:rPr lang="en-US" sz="3200" b="1" i="0">
                <a:solidFill>
                  <a:schemeClr val="accent4"/>
                </a:solidFill>
                <a:latin typeface="Arial"/>
                <a:ea typeface="Arial"/>
                <a:cs typeface="Arial"/>
                <a:sym typeface="Arial"/>
              </a:rPr>
              <a:t>WE CALL THIS MISSIONARY PRESENCE.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7_Title Slide">
  <p:cSld name="27_Title Slide">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9"/>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9"/>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9"/>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29" name="Google Shape;129;p19"/>
          <p:cNvPicPr preferRelativeResize="0"/>
          <p:nvPr/>
        </p:nvPicPr>
        <p:blipFill rotWithShape="1">
          <a:blip r:embed="rId3">
            <a:alphaModFix/>
          </a:blip>
          <a:srcRect/>
          <a:stretch/>
        </p:blipFill>
        <p:spPr>
          <a:xfrm>
            <a:off x="9804728" y="325830"/>
            <a:ext cx="1143661" cy="578185"/>
          </a:xfrm>
          <a:prstGeom prst="rect">
            <a:avLst/>
          </a:prstGeom>
          <a:noFill/>
          <a:ln>
            <a:noFill/>
          </a:ln>
        </p:spPr>
      </p:pic>
      <p:sp>
        <p:nvSpPr>
          <p:cNvPr id="130" name="Google Shape;130;p19"/>
          <p:cNvSpPr txBox="1"/>
          <p:nvPr/>
        </p:nvSpPr>
        <p:spPr>
          <a:xfrm>
            <a:off x="1462057" y="2308756"/>
            <a:ext cx="9267887" cy="3477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Arial"/>
                <a:ea typeface="Arial"/>
                <a:cs typeface="Arial"/>
                <a:sym typeface="Arial"/>
              </a:rPr>
              <a:t>THE BIBLICAL EXAMPLE</a:t>
            </a:r>
            <a:endParaRPr/>
          </a:p>
          <a:p>
            <a:pPr marL="0" marR="0" lvl="0" indent="0" algn="ctr" rtl="0">
              <a:spcBef>
                <a:spcPts val="0"/>
              </a:spcBef>
              <a:spcAft>
                <a:spcPts val="0"/>
              </a:spcAft>
              <a:buNone/>
            </a:pPr>
            <a:r>
              <a:rPr lang="en-US" sz="4400" b="1">
                <a:solidFill>
                  <a:schemeClr val="dk1"/>
                </a:solidFill>
                <a:latin typeface="Arial"/>
                <a:ea typeface="Arial"/>
                <a:cs typeface="Arial"/>
                <a:sym typeface="Arial"/>
              </a:rPr>
              <a:t>FOR GETTING THE GOSPEL</a:t>
            </a:r>
            <a:endParaRPr/>
          </a:p>
          <a:p>
            <a:pPr marL="0" marR="0" lvl="0" indent="0" algn="ctr" rtl="0">
              <a:spcBef>
                <a:spcPts val="0"/>
              </a:spcBef>
              <a:spcAft>
                <a:spcPts val="0"/>
              </a:spcAft>
              <a:buNone/>
            </a:pPr>
            <a:r>
              <a:rPr lang="en-US" sz="4400" b="1">
                <a:solidFill>
                  <a:schemeClr val="dk1"/>
                </a:solidFill>
                <a:latin typeface="Arial"/>
                <a:ea typeface="Arial"/>
                <a:cs typeface="Arial"/>
                <a:sym typeface="Arial"/>
              </a:rPr>
              <a:t>TO THE LOST IS BY</a:t>
            </a:r>
            <a:endParaRPr/>
          </a:p>
          <a:p>
            <a:pPr marL="0" marR="0" lvl="0" indent="0" algn="ctr" rtl="0">
              <a:spcBef>
                <a:spcPts val="0"/>
              </a:spcBef>
              <a:spcAft>
                <a:spcPts val="0"/>
              </a:spcAft>
              <a:buNone/>
            </a:pPr>
            <a:r>
              <a:rPr lang="en-US" sz="4400" b="1">
                <a:solidFill>
                  <a:schemeClr val="accent4"/>
                </a:solidFill>
                <a:latin typeface="Arial"/>
                <a:ea typeface="Arial"/>
                <a:cs typeface="Arial"/>
                <a:sym typeface="Arial"/>
              </a:rPr>
              <a:t>PHYSICAL MISSIONARY PRESENCE.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_Title Slide">
  <p:cSld name="28_Title Slid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0"/>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0"/>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0"/>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35" name="Google Shape;135;p20"/>
          <p:cNvPicPr preferRelativeResize="0"/>
          <p:nvPr/>
        </p:nvPicPr>
        <p:blipFill rotWithShape="1">
          <a:blip r:embed="rId3">
            <a:alphaModFix/>
          </a:blip>
          <a:srcRect/>
          <a:stretch/>
        </p:blipFill>
        <p:spPr>
          <a:xfrm>
            <a:off x="9804728" y="325830"/>
            <a:ext cx="1143661" cy="578185"/>
          </a:xfrm>
          <a:prstGeom prst="rect">
            <a:avLst/>
          </a:prstGeom>
          <a:noFill/>
          <a:ln>
            <a:noFill/>
          </a:ln>
        </p:spPr>
      </p:pic>
      <p:sp>
        <p:nvSpPr>
          <p:cNvPr id="136" name="Google Shape;136;p20"/>
          <p:cNvSpPr txBox="1"/>
          <p:nvPr/>
        </p:nvSpPr>
        <p:spPr>
          <a:xfrm>
            <a:off x="2066815" y="2616532"/>
            <a:ext cx="8058371"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FOR SOUTHERN BAPTISTS,</a:t>
            </a:r>
            <a:br>
              <a:rPr lang="en-US" sz="3600" b="1">
                <a:solidFill>
                  <a:schemeClr val="dk1"/>
                </a:solidFill>
                <a:latin typeface="Arial"/>
                <a:ea typeface="Arial"/>
                <a:cs typeface="Arial"/>
                <a:sym typeface="Arial"/>
              </a:rPr>
            </a:br>
            <a:r>
              <a:rPr lang="en-US" sz="3600" b="1">
                <a:solidFill>
                  <a:schemeClr val="accent4"/>
                </a:solidFill>
                <a:latin typeface="Arial"/>
                <a:ea typeface="Arial"/>
                <a:cs typeface="Arial"/>
                <a:sym typeface="Arial"/>
              </a:rPr>
              <a:t>THE IMB IS THE MECHANISM</a:t>
            </a:r>
            <a:br>
              <a:rPr lang="en-US" sz="3600" b="1">
                <a:solidFill>
                  <a:schemeClr val="accent5"/>
                </a:solidFill>
                <a:latin typeface="Arial"/>
                <a:ea typeface="Arial"/>
                <a:cs typeface="Arial"/>
                <a:sym typeface="Arial"/>
              </a:rPr>
            </a:br>
            <a:r>
              <a:rPr lang="en-US" sz="3600" b="1">
                <a:solidFill>
                  <a:schemeClr val="dk1"/>
                </a:solidFill>
                <a:latin typeface="Arial"/>
                <a:ea typeface="Arial"/>
                <a:cs typeface="Arial"/>
                <a:sym typeface="Arial"/>
              </a:rPr>
              <a:t>FOR SENDING MISSIONARIES TO THE PEOPLES AND PLACES WHERE JESUS IS NOT KNOWN OR NAMED.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_Title Slide">
  <p:cSld name="15_Title Slide">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1"/>
          <p:cNvSpPr/>
          <p:nvPr/>
        </p:nvSpPr>
        <p:spPr>
          <a:xfrm>
            <a:off x="609600" y="1923189"/>
            <a:ext cx="10972800" cy="424900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21"/>
          <p:cNvSpPr txBox="1"/>
          <p:nvPr/>
        </p:nvSpPr>
        <p:spPr>
          <a:xfrm>
            <a:off x="1187161" y="2408302"/>
            <a:ext cx="9817679" cy="32787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0" i="0">
                <a:solidFill>
                  <a:schemeClr val="dk1"/>
                </a:solidFill>
                <a:latin typeface="Arial"/>
                <a:ea typeface="Arial"/>
                <a:cs typeface="Arial"/>
                <a:sym typeface="Arial"/>
              </a:rPr>
              <a:t>Southern Baptists send IMB missionaries to be steadfastly present among those who have never heard the gospel – people in cities, people in hard-to-reach places, and people who are dispersed and displaced around the world. At the IMB, we believe that our presence cultivates gospel access, gospel belief, and church planting and multiplication: Gospel access that knows no geographic or social boundary; gospel belief that results in lives transformed; and church planting and multiplication that leads to local ownership of God’s mission.</a:t>
            </a:r>
            <a:endParaRPr/>
          </a:p>
        </p:txBody>
      </p:sp>
      <p:cxnSp>
        <p:nvCxnSpPr>
          <p:cNvPr id="140" name="Google Shape;140;p21"/>
          <p:cNvCxnSpPr/>
          <p:nvPr/>
        </p:nvCxnSpPr>
        <p:spPr>
          <a:xfrm>
            <a:off x="0" y="2707804"/>
            <a:ext cx="1191670" cy="0"/>
          </a:xfrm>
          <a:prstGeom prst="straightConnector1">
            <a:avLst/>
          </a:prstGeom>
          <a:noFill/>
          <a:ln w="25400" cap="flat" cmpd="sng">
            <a:solidFill>
              <a:schemeClr val="accent3"/>
            </a:solidFill>
            <a:prstDash val="solid"/>
            <a:miter lim="800000"/>
            <a:headEnd type="none" w="sm" len="sm"/>
            <a:tailEnd type="none" w="sm" len="sm"/>
          </a:ln>
        </p:spPr>
      </p:cxnSp>
      <p:sp>
        <p:nvSpPr>
          <p:cNvPr id="141" name="Google Shape;141;p21"/>
          <p:cNvSpPr/>
          <p:nvPr/>
        </p:nvSpPr>
        <p:spPr>
          <a:xfrm>
            <a:off x="0" y="0"/>
            <a:ext cx="12192000" cy="122984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21"/>
          <p:cNvSpPr txBox="1"/>
          <p:nvPr/>
        </p:nvSpPr>
        <p:spPr>
          <a:xfrm>
            <a:off x="1243611" y="322535"/>
            <a:ext cx="34570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accent5"/>
                </a:solidFill>
                <a:latin typeface="Arial"/>
                <a:ea typeface="Arial"/>
                <a:cs typeface="Arial"/>
                <a:sym typeface="Arial"/>
              </a:rPr>
              <a:t>Brand Narrative</a:t>
            </a:r>
            <a:endParaRPr/>
          </a:p>
        </p:txBody>
      </p:sp>
      <p:pic>
        <p:nvPicPr>
          <p:cNvPr id="143" name="Google Shape;143;p21"/>
          <p:cNvPicPr preferRelativeResize="0"/>
          <p:nvPr/>
        </p:nvPicPr>
        <p:blipFill rotWithShape="1">
          <a:blip r:embed="rId3">
            <a:alphaModFix/>
          </a:blip>
          <a:srcRect/>
          <a:stretch/>
        </p:blipFill>
        <p:spPr>
          <a:xfrm>
            <a:off x="9804728" y="325830"/>
            <a:ext cx="1143661" cy="5781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Title Slide">
  <p:cSld name="7_Title Slide">
    <p:bg>
      <p:bgPr>
        <a:solidFill>
          <a:schemeClr val="dk1"/>
        </a:solidFill>
        <a:effectLst/>
      </p:bgPr>
    </p:bg>
    <p:spTree>
      <p:nvGrpSpPr>
        <p:cNvPr id="1" name="Shape 144"/>
        <p:cNvGrpSpPr/>
        <p:nvPr/>
      </p:nvGrpSpPr>
      <p:grpSpPr>
        <a:xfrm>
          <a:off x="0" y="0"/>
          <a:ext cx="0" cy="0"/>
          <a:chOff x="0" y="0"/>
          <a:chExt cx="0" cy="0"/>
        </a:xfrm>
      </p:grpSpPr>
      <p:pic>
        <p:nvPicPr>
          <p:cNvPr id="145" name="Google Shape;145;p22"/>
          <p:cNvPicPr preferRelativeResize="0"/>
          <p:nvPr/>
        </p:nvPicPr>
        <p:blipFill rotWithShape="1">
          <a:blip r:embed="rId2">
            <a:alphaModFix/>
          </a:blip>
          <a:srcRect/>
          <a:stretch/>
        </p:blipFill>
        <p:spPr>
          <a:xfrm>
            <a:off x="4494517" y="1505296"/>
            <a:ext cx="3202967" cy="4669113"/>
          </a:xfrm>
          <a:prstGeom prst="rect">
            <a:avLst/>
          </a:prstGeom>
          <a:noFill/>
          <a:ln>
            <a:noFill/>
          </a:ln>
        </p:spPr>
      </p:pic>
      <p:sp>
        <p:nvSpPr>
          <p:cNvPr id="146" name="Google Shape;146;p22"/>
          <p:cNvSpPr txBox="1"/>
          <p:nvPr/>
        </p:nvSpPr>
        <p:spPr>
          <a:xfrm>
            <a:off x="7984273" y="4239424"/>
            <a:ext cx="359812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5"/>
                </a:solidFill>
                <a:latin typeface="Arial"/>
                <a:ea typeface="Arial"/>
                <a:cs typeface="Arial"/>
                <a:sym typeface="Arial"/>
              </a:rPr>
              <a:t>The bottom element represents the strong foundation of cooperative Southern Baptist missions work.</a:t>
            </a:r>
            <a:endParaRPr/>
          </a:p>
        </p:txBody>
      </p:sp>
      <p:sp>
        <p:nvSpPr>
          <p:cNvPr id="147" name="Google Shape;147;p22"/>
          <p:cNvSpPr txBox="1"/>
          <p:nvPr/>
        </p:nvSpPr>
        <p:spPr>
          <a:xfrm>
            <a:off x="609600" y="1967505"/>
            <a:ext cx="3598127"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accent5"/>
                </a:solidFill>
                <a:latin typeface="Arial"/>
                <a:ea typeface="Arial"/>
                <a:cs typeface="Arial"/>
                <a:sym typeface="Arial"/>
              </a:rPr>
              <a:t>The outer element represents the fervent prayer and generosity of those who send and sustain our IMB missionaries</a:t>
            </a:r>
            <a:endParaRPr/>
          </a:p>
        </p:txBody>
      </p:sp>
      <p:sp>
        <p:nvSpPr>
          <p:cNvPr id="148" name="Google Shape;148;p22"/>
          <p:cNvSpPr txBox="1"/>
          <p:nvPr/>
        </p:nvSpPr>
        <p:spPr>
          <a:xfrm>
            <a:off x="609602" y="3615776"/>
            <a:ext cx="3598125" cy="12003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accent5"/>
                </a:solidFill>
                <a:latin typeface="Arial"/>
                <a:ea typeface="Arial"/>
                <a:cs typeface="Arial"/>
                <a:sym typeface="Arial"/>
              </a:rPr>
              <a:t>The presence point features a topography element that communicates our sending of missionaries to the nations.</a:t>
            </a:r>
            <a:endParaRPr/>
          </a:p>
        </p:txBody>
      </p:sp>
      <p:sp>
        <p:nvSpPr>
          <p:cNvPr id="149" name="Google Shape;149;p22"/>
          <p:cNvSpPr txBox="1"/>
          <p:nvPr/>
        </p:nvSpPr>
        <p:spPr>
          <a:xfrm>
            <a:off x="7984273" y="2904604"/>
            <a:ext cx="35981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5"/>
                </a:solidFill>
                <a:latin typeface="Arial"/>
                <a:ea typeface="Arial"/>
                <a:cs typeface="Arial"/>
                <a:sym typeface="Arial"/>
              </a:rPr>
              <a:t>The center of the mark represents the centrality of the gospel.</a:t>
            </a:r>
            <a:endParaRPr/>
          </a:p>
        </p:txBody>
      </p:sp>
      <p:sp>
        <p:nvSpPr>
          <p:cNvPr id="150" name="Google Shape;150;p22"/>
          <p:cNvSpPr txBox="1"/>
          <p:nvPr/>
        </p:nvSpPr>
        <p:spPr>
          <a:xfrm>
            <a:off x="4062761" y="565456"/>
            <a:ext cx="406647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accent5"/>
                </a:solidFill>
                <a:latin typeface="Arial"/>
                <a:ea typeface="Arial"/>
                <a:cs typeface="Arial"/>
                <a:sym typeface="Arial"/>
              </a:rPr>
              <a:t>THE STORY BEHIND THE PRESENCE POINT</a:t>
            </a:r>
            <a:endParaRPr/>
          </a:p>
        </p:txBody>
      </p:sp>
      <p:cxnSp>
        <p:nvCxnSpPr>
          <p:cNvPr id="151" name="Google Shape;151;p22"/>
          <p:cNvCxnSpPr/>
          <p:nvPr/>
        </p:nvCxnSpPr>
        <p:spPr>
          <a:xfrm>
            <a:off x="4207727" y="2567669"/>
            <a:ext cx="1017416" cy="0"/>
          </a:xfrm>
          <a:prstGeom prst="straightConnector1">
            <a:avLst/>
          </a:prstGeom>
          <a:noFill/>
          <a:ln w="12700" cap="flat" cmpd="sng">
            <a:solidFill>
              <a:schemeClr val="accent3"/>
            </a:solidFill>
            <a:prstDash val="solid"/>
            <a:miter lim="800000"/>
            <a:headEnd type="none" w="sm" len="sm"/>
            <a:tailEnd type="none" w="sm" len="sm"/>
          </a:ln>
        </p:spPr>
      </p:cxnSp>
      <p:cxnSp>
        <p:nvCxnSpPr>
          <p:cNvPr id="152" name="Google Shape;152;p22"/>
          <p:cNvCxnSpPr/>
          <p:nvPr/>
        </p:nvCxnSpPr>
        <p:spPr>
          <a:xfrm>
            <a:off x="4207727" y="4215940"/>
            <a:ext cx="1696847" cy="0"/>
          </a:xfrm>
          <a:prstGeom prst="straightConnector1">
            <a:avLst/>
          </a:prstGeom>
          <a:noFill/>
          <a:ln w="12700" cap="flat" cmpd="sng">
            <a:solidFill>
              <a:schemeClr val="accent3"/>
            </a:solidFill>
            <a:prstDash val="solid"/>
            <a:miter lim="800000"/>
            <a:headEnd type="none" w="sm" len="sm"/>
            <a:tailEnd type="none" w="sm" len="sm"/>
          </a:ln>
        </p:spPr>
      </p:cxnSp>
      <p:cxnSp>
        <p:nvCxnSpPr>
          <p:cNvPr id="153" name="Google Shape;153;p22"/>
          <p:cNvCxnSpPr/>
          <p:nvPr/>
        </p:nvCxnSpPr>
        <p:spPr>
          <a:xfrm>
            <a:off x="6108298" y="3227769"/>
            <a:ext cx="1875975" cy="0"/>
          </a:xfrm>
          <a:prstGeom prst="straightConnector1">
            <a:avLst/>
          </a:prstGeom>
          <a:noFill/>
          <a:ln w="12700" cap="flat" cmpd="sng">
            <a:solidFill>
              <a:schemeClr val="accent3"/>
            </a:solidFill>
            <a:prstDash val="solid"/>
            <a:miter lim="800000"/>
            <a:headEnd type="none" w="sm" len="sm"/>
            <a:tailEnd type="none" w="sm" len="sm"/>
          </a:ln>
        </p:spPr>
      </p:cxnSp>
      <p:cxnSp>
        <p:nvCxnSpPr>
          <p:cNvPr id="154" name="Google Shape;154;p22"/>
          <p:cNvCxnSpPr/>
          <p:nvPr/>
        </p:nvCxnSpPr>
        <p:spPr>
          <a:xfrm>
            <a:off x="6381206" y="4701089"/>
            <a:ext cx="1603067" cy="0"/>
          </a:xfrm>
          <a:prstGeom prst="straightConnector1">
            <a:avLst/>
          </a:prstGeom>
          <a:noFill/>
          <a:ln w="12700" cap="flat" cmpd="sng">
            <a:solidFill>
              <a:schemeClr val="accent3"/>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Title Slide">
  <p:cSld name="16_Title Slide">
    <p:bg>
      <p:bgPr>
        <a:solidFill>
          <a:schemeClr val="dk1"/>
        </a:solidFill>
        <a:effectLst/>
      </p:bgPr>
    </p:bg>
    <p:spTree>
      <p:nvGrpSpPr>
        <p:cNvPr id="1" name="Shape 155"/>
        <p:cNvGrpSpPr/>
        <p:nvPr/>
      </p:nvGrpSpPr>
      <p:grpSpPr>
        <a:xfrm>
          <a:off x="0" y="0"/>
          <a:ext cx="0" cy="0"/>
          <a:chOff x="0" y="0"/>
          <a:chExt cx="0" cy="0"/>
        </a:xfrm>
      </p:grpSpPr>
      <p:sp>
        <p:nvSpPr>
          <p:cNvPr id="156" name="Google Shape;156;p23"/>
          <p:cNvSpPr/>
          <p:nvPr/>
        </p:nvSpPr>
        <p:spPr>
          <a:xfrm>
            <a:off x="609600" y="68580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7" name="Google Shape;157;p23"/>
          <p:cNvGrpSpPr/>
          <p:nvPr/>
        </p:nvGrpSpPr>
        <p:grpSpPr>
          <a:xfrm>
            <a:off x="609600" y="499351"/>
            <a:ext cx="10972800" cy="5517923"/>
            <a:chOff x="609600" y="112857"/>
            <a:chExt cx="10972800" cy="5517923"/>
          </a:xfrm>
        </p:grpSpPr>
        <p:sp>
          <p:nvSpPr>
            <p:cNvPr id="158" name="Google Shape;158;p23"/>
            <p:cNvSpPr txBox="1"/>
            <p:nvPr/>
          </p:nvSpPr>
          <p:spPr>
            <a:xfrm>
              <a:off x="609600" y="112857"/>
              <a:ext cx="10972800" cy="4047583"/>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3600"/>
                <a:buFont typeface="Arial"/>
                <a:buNone/>
              </a:pPr>
              <a:r>
                <a:rPr lang="en-US" sz="3600" b="1" i="0">
                  <a:solidFill>
                    <a:schemeClr val="accent5"/>
                  </a:solidFill>
                  <a:latin typeface="Arial"/>
                  <a:ea typeface="Arial"/>
                  <a:cs typeface="Arial"/>
                  <a:sym typeface="Arial"/>
                </a:rPr>
                <a:t>BRAND NARRATIVE</a:t>
              </a:r>
              <a:endParaRPr/>
            </a:p>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In the beginning, God created the heavens and the earth and everything in them. And it was good — until it wasn’t. Since those fateful moments in the Garden, creation has suffered the consequences of sin while humanity has perished, living a hope-deprived life far from God.</a:t>
              </a:r>
              <a:endParaRPr/>
            </a:p>
          </p:txBody>
        </p:sp>
        <p:pic>
          <p:nvPicPr>
            <p:cNvPr id="159" name="Google Shape;159;p23"/>
            <p:cNvPicPr preferRelativeResize="0"/>
            <p:nvPr/>
          </p:nvPicPr>
          <p:blipFill rotWithShape="1">
            <a:blip r:embed="rId2">
              <a:alphaModFix/>
            </a:blip>
            <a:srcRect/>
            <a:stretch/>
          </p:blipFill>
          <p:spPr>
            <a:xfrm>
              <a:off x="5704591" y="4489628"/>
              <a:ext cx="782819" cy="1141152"/>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9_Title Slide">
  <p:cSld name="19_Title Slide">
    <p:bg>
      <p:bgPr>
        <a:solidFill>
          <a:schemeClr val="dk1"/>
        </a:solidFill>
        <a:effectLst/>
      </p:bgPr>
    </p:bg>
    <p:spTree>
      <p:nvGrpSpPr>
        <p:cNvPr id="1" name="Shape 160"/>
        <p:cNvGrpSpPr/>
        <p:nvPr/>
      </p:nvGrpSpPr>
      <p:grpSpPr>
        <a:xfrm>
          <a:off x="0" y="0"/>
          <a:ext cx="0" cy="0"/>
          <a:chOff x="0" y="0"/>
          <a:chExt cx="0" cy="0"/>
        </a:xfrm>
      </p:grpSpPr>
      <p:sp>
        <p:nvSpPr>
          <p:cNvPr id="161" name="Google Shape;161;p24"/>
          <p:cNvSpPr/>
          <p:nvPr/>
        </p:nvSpPr>
        <p:spPr>
          <a:xfrm>
            <a:off x="609600" y="68580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24"/>
          <p:cNvSpPr txBox="1"/>
          <p:nvPr/>
        </p:nvSpPr>
        <p:spPr>
          <a:xfrm>
            <a:off x="609600" y="1061555"/>
            <a:ext cx="10972799" cy="4416915"/>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But God, in His grace, made redemption possible through Jesus.</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And through His gospel we declare: Lost are found,</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dead are brought to life, and hope is renewed.</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In Revelation 7:9-10, we see the victorious culmination</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to the grand narrative that transcends this earth,</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and we rest in the certainty that this vision will come to pass.</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Title Slide">
  <p:cSld name="17_Title Slide">
    <p:bg>
      <p:bgPr>
        <a:solidFill>
          <a:schemeClr val="dk1"/>
        </a:solidFill>
        <a:effectLst/>
      </p:bgPr>
    </p:bg>
    <p:spTree>
      <p:nvGrpSpPr>
        <p:cNvPr id="1" name="Shape 163"/>
        <p:cNvGrpSpPr/>
        <p:nvPr/>
      </p:nvGrpSpPr>
      <p:grpSpPr>
        <a:xfrm>
          <a:off x="0" y="0"/>
          <a:ext cx="0" cy="0"/>
          <a:chOff x="0" y="0"/>
          <a:chExt cx="0" cy="0"/>
        </a:xfrm>
      </p:grpSpPr>
      <p:sp>
        <p:nvSpPr>
          <p:cNvPr id="164" name="Google Shape;164;p25"/>
          <p:cNvSpPr/>
          <p:nvPr/>
        </p:nvSpPr>
        <p:spPr>
          <a:xfrm>
            <a:off x="609600" y="69596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25"/>
          <p:cNvSpPr txBox="1"/>
          <p:nvPr/>
        </p:nvSpPr>
        <p:spPr>
          <a:xfrm>
            <a:off x="609600" y="2318378"/>
            <a:ext cx="10972800" cy="2516523"/>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But today, somewhere between the Great Commission and the Great Multitude, we ﬁnd ourselves facing the greatest problem in the world:</a:t>
            </a:r>
            <a:endParaRPr/>
          </a:p>
          <a:p>
            <a:pPr marL="0" marR="0" lvl="0" indent="0" algn="ctr" rtl="0">
              <a:lnSpc>
                <a:spcPct val="200000"/>
              </a:lnSpc>
              <a:spcBef>
                <a:spcPts val="0"/>
              </a:spcBef>
              <a:spcAft>
                <a:spcPts val="0"/>
              </a:spcAft>
              <a:buClr>
                <a:schemeClr val="accent5"/>
              </a:buClr>
              <a:buSzPts val="3600"/>
              <a:buFont typeface="Arial"/>
              <a:buNone/>
            </a:pPr>
            <a:r>
              <a:rPr lang="en-US" sz="3600" b="1" i="0">
                <a:solidFill>
                  <a:schemeClr val="accent5"/>
                </a:solidFill>
                <a:latin typeface="Arial"/>
                <a:ea typeface="Arial"/>
                <a:cs typeface="Arial"/>
                <a:sym typeface="Arial"/>
              </a:rPr>
              <a:t>LOSTNESS.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pic>
        <p:nvPicPr>
          <p:cNvPr id="15" name="Google Shape;15;p8" descr="A group of people wearing traditional clothing&#10;&#10;Description automatically generated with low confidence"/>
          <p:cNvPicPr preferRelativeResize="0"/>
          <p:nvPr/>
        </p:nvPicPr>
        <p:blipFill rotWithShape="1">
          <a:blip r:embed="rId2">
            <a:alphaModFix/>
          </a:blip>
          <a:srcRect l="10093" b="24141"/>
          <a:stretch/>
        </p:blipFill>
        <p:spPr>
          <a:xfrm>
            <a:off x="-3967111" y="-3703526"/>
            <a:ext cx="23640566" cy="13297816"/>
          </a:xfrm>
          <a:custGeom>
            <a:avLst/>
            <a:gdLst/>
            <a:ahLst/>
            <a:cxnLst/>
            <a:rect l="l" t="t" r="r" b="b"/>
            <a:pathLst>
              <a:path w="12192000" h="6857999" extrusionOk="0">
                <a:moveTo>
                  <a:pt x="0" y="0"/>
                </a:moveTo>
                <a:lnTo>
                  <a:pt x="12192000" y="0"/>
                </a:lnTo>
                <a:lnTo>
                  <a:pt x="12192000" y="6857999"/>
                </a:lnTo>
                <a:lnTo>
                  <a:pt x="0" y="6857999"/>
                </a:lnTo>
                <a:close/>
              </a:path>
            </a:pathLst>
          </a:custGeom>
          <a:noFill/>
          <a:ln>
            <a:noFill/>
          </a:ln>
        </p:spPr>
      </p:pic>
      <p:sp>
        <p:nvSpPr>
          <p:cNvPr id="16" name="Google Shape;16;p8"/>
          <p:cNvSpPr txBox="1"/>
          <p:nvPr/>
        </p:nvSpPr>
        <p:spPr>
          <a:xfrm>
            <a:off x="6009318" y="1005530"/>
            <a:ext cx="5941528"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altLang="en-US" sz="4800" b="1" i="0" u="none" strike="noStrike" cap="none" dirty="0">
                <a:solidFill>
                  <a:schemeClr val="accent5"/>
                </a:solidFill>
                <a:latin typeface="+mj-lt"/>
                <a:ea typeface="Source Han Sans KR" panose="020B0500000000000000" pitchFamily="34" charset="-128"/>
                <a:cs typeface="Arial"/>
                <a:sym typeface="Arial"/>
              </a:rPr>
              <a:t>함께</a:t>
            </a:r>
            <a:r>
              <a:rPr lang="en-US" altLang="ko-KR" sz="4800" b="1" i="0" u="none" strike="noStrike" cap="none" dirty="0">
                <a:solidFill>
                  <a:schemeClr val="accent5"/>
                </a:solidFill>
                <a:latin typeface="+mj-lt"/>
                <a:ea typeface="Source Han Sans KR" panose="020B0500000000000000" pitchFamily="34" charset="-128"/>
                <a:cs typeface="Arial"/>
                <a:sym typeface="Arial"/>
              </a:rPr>
              <a:t>, </a:t>
            </a:r>
            <a:endParaRPr lang="en-US" sz="4800" dirty="0">
              <a:latin typeface="+mj-lt"/>
              <a:ea typeface="Source Han Sans KR" panose="020B0500000000000000" pitchFamily="34" charset="-128"/>
            </a:endParaRPr>
          </a:p>
        </p:txBody>
      </p:sp>
      <p:sp>
        <p:nvSpPr>
          <p:cNvPr id="17" name="Google Shape;17;p8"/>
          <p:cNvSpPr txBox="1"/>
          <p:nvPr/>
        </p:nvSpPr>
        <p:spPr>
          <a:xfrm>
            <a:off x="6472052" y="2834036"/>
            <a:ext cx="5330353" cy="193895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ko-KR" altLang="en-US" sz="2400" b="0" i="0" u="none" strike="noStrike" cap="none" dirty="0">
                <a:solidFill>
                  <a:schemeClr val="accent5"/>
                </a:solidFill>
                <a:latin typeface="Arial"/>
                <a:ea typeface="Arial"/>
                <a:cs typeface="Arial"/>
                <a:sym typeface="Arial"/>
              </a:rPr>
              <a:t>여러분의 헌금은 전액 라티 문 성탄 선교 헌금 </a:t>
            </a:r>
            <a:r>
              <a:rPr lang="en-US" altLang="ko-KR" sz="2400" b="0" i="0" u="none" strike="noStrike" cap="none" dirty="0">
                <a:solidFill>
                  <a:schemeClr val="accent5"/>
                </a:solidFill>
                <a:latin typeface="Arial"/>
                <a:ea typeface="Arial"/>
                <a:cs typeface="Arial"/>
                <a:sym typeface="Arial"/>
              </a:rPr>
              <a:t>(Lottie Moon Christmas</a:t>
            </a:r>
          </a:p>
          <a:p>
            <a:pPr marL="0" marR="0" lvl="0" indent="0" algn="r" rtl="0">
              <a:lnSpc>
                <a:spcPct val="100000"/>
              </a:lnSpc>
              <a:spcBef>
                <a:spcPts val="0"/>
              </a:spcBef>
              <a:spcAft>
                <a:spcPts val="0"/>
              </a:spcAft>
              <a:buNone/>
            </a:pPr>
            <a:r>
              <a:rPr lang="en-US" altLang="ko-KR" sz="2400" b="0" i="0" u="none" strike="noStrike" cap="none" dirty="0">
                <a:solidFill>
                  <a:schemeClr val="accent5"/>
                </a:solidFill>
                <a:latin typeface="Arial"/>
                <a:ea typeface="Arial"/>
                <a:cs typeface="Arial"/>
                <a:sym typeface="Arial"/>
              </a:rPr>
              <a:t>Offering®)</a:t>
            </a:r>
            <a:r>
              <a:rPr lang="ko-KR" altLang="en-US" sz="2400" b="0" i="0" u="none" strike="noStrike" cap="none" dirty="0">
                <a:solidFill>
                  <a:schemeClr val="accent5"/>
                </a:solidFill>
                <a:latin typeface="Arial"/>
                <a:ea typeface="Arial"/>
                <a:cs typeface="Arial"/>
                <a:sym typeface="Arial"/>
              </a:rPr>
              <a:t>으로 보내지며</a:t>
            </a:r>
            <a:r>
              <a:rPr lang="en-US" altLang="ko-KR" sz="2400" b="0" i="0" u="none" strike="noStrike" cap="none" dirty="0">
                <a:solidFill>
                  <a:schemeClr val="accent5"/>
                </a:solidFill>
                <a:latin typeface="Arial"/>
                <a:ea typeface="Arial"/>
                <a:cs typeface="Arial"/>
                <a:sym typeface="Arial"/>
              </a:rPr>
              <a:t>, </a:t>
            </a:r>
            <a:r>
              <a:rPr lang="ko-KR" altLang="en-US" sz="2400" b="0" i="0" u="none" strike="noStrike" cap="none" dirty="0">
                <a:solidFill>
                  <a:schemeClr val="accent5"/>
                </a:solidFill>
                <a:latin typeface="Arial"/>
                <a:ea typeface="Arial"/>
                <a:cs typeface="Arial"/>
                <a:sym typeface="Arial"/>
              </a:rPr>
              <a:t>이는 </a:t>
            </a:r>
            <a:br>
              <a:rPr lang="en-US" altLang="ko-KR" sz="2400" b="0" i="0" u="none" strike="noStrike" cap="none" dirty="0">
                <a:solidFill>
                  <a:schemeClr val="accent5"/>
                </a:solidFill>
                <a:latin typeface="Arial"/>
                <a:ea typeface="Arial"/>
                <a:cs typeface="Arial"/>
                <a:sym typeface="Arial"/>
              </a:rPr>
            </a:br>
            <a:r>
              <a:rPr lang="ko-KR" altLang="en-US" sz="2400" b="0" i="0" u="none" strike="noStrike" cap="none" dirty="0">
                <a:solidFill>
                  <a:schemeClr val="accent5"/>
                </a:solidFill>
                <a:latin typeface="Arial"/>
                <a:ea typeface="Arial"/>
                <a:cs typeface="Arial"/>
                <a:sym typeface="Arial"/>
              </a:rPr>
              <a:t>미전도 종족에게 복음을 전하기 </a:t>
            </a:r>
            <a:br>
              <a:rPr lang="en-US" altLang="ko-KR" sz="2400" b="0" i="0" u="none" strike="noStrike" cap="none" dirty="0">
                <a:solidFill>
                  <a:schemeClr val="accent5"/>
                </a:solidFill>
                <a:latin typeface="Arial"/>
                <a:ea typeface="Arial"/>
                <a:cs typeface="Arial"/>
                <a:sym typeface="Arial"/>
              </a:rPr>
            </a:br>
            <a:r>
              <a:rPr lang="ko-KR" altLang="en-US" sz="2400" b="0" i="0" u="none" strike="noStrike" cap="none" dirty="0">
                <a:solidFill>
                  <a:schemeClr val="accent5"/>
                </a:solidFill>
                <a:latin typeface="Arial"/>
                <a:ea typeface="Arial"/>
                <a:cs typeface="Arial"/>
                <a:sym typeface="Arial"/>
              </a:rPr>
              <a:t>위해 사용됩니다</a:t>
            </a:r>
            <a:r>
              <a:rPr lang="en-US" altLang="ko-KR" sz="2400" b="0" i="0" u="none" strike="noStrike" cap="none" dirty="0">
                <a:solidFill>
                  <a:schemeClr val="accent5"/>
                </a:solidFill>
                <a:latin typeface="Arial"/>
                <a:ea typeface="Arial"/>
                <a:cs typeface="Arial"/>
                <a:sym typeface="Arial"/>
              </a:rPr>
              <a:t>.</a:t>
            </a:r>
            <a:endParaRPr lang="en-US" b="0" dirty="0"/>
          </a:p>
        </p:txBody>
      </p:sp>
      <p:pic>
        <p:nvPicPr>
          <p:cNvPr id="18" name="Google Shape;18;p8"/>
          <p:cNvPicPr preferRelativeResize="0"/>
          <p:nvPr/>
        </p:nvPicPr>
        <p:blipFill rotWithShape="1">
          <a:blip r:embed="rId3">
            <a:alphaModFix/>
          </a:blip>
          <a:srcRect/>
          <a:stretch/>
        </p:blipFill>
        <p:spPr>
          <a:xfrm>
            <a:off x="852620" y="319947"/>
            <a:ext cx="4315612" cy="1480921"/>
          </a:xfrm>
          <a:prstGeom prst="rect">
            <a:avLst/>
          </a:prstGeom>
          <a:noFill/>
          <a:ln>
            <a:noFill/>
          </a:ln>
        </p:spPr>
      </p:pic>
      <p:sp>
        <p:nvSpPr>
          <p:cNvPr id="19" name="Google Shape;19;p8"/>
          <p:cNvSpPr txBox="1"/>
          <p:nvPr/>
        </p:nvSpPr>
        <p:spPr>
          <a:xfrm>
            <a:off x="7653647" y="6224168"/>
            <a:ext cx="4148758" cy="553957"/>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chemeClr val="accent5"/>
              </a:buClr>
              <a:buSzPts val="1200"/>
              <a:buFont typeface="Arial"/>
              <a:buNone/>
            </a:pPr>
            <a:r>
              <a:rPr lang="ko-KR" altLang="en-US" sz="1000" b="0" i="0" u="none" strike="noStrike" cap="none" dirty="0">
                <a:solidFill>
                  <a:schemeClr val="accent5"/>
                </a:solidFill>
                <a:latin typeface="Arial"/>
                <a:ea typeface="Arial"/>
                <a:cs typeface="Arial"/>
                <a:sym typeface="Arial"/>
              </a:rPr>
              <a:t>라티 문 성탄 선교 헌금 </a:t>
            </a:r>
            <a:r>
              <a:rPr lang="en-US" altLang="ko-KR" sz="1000" b="0" i="0" u="none" strike="noStrike" cap="none" dirty="0">
                <a:solidFill>
                  <a:schemeClr val="accent5"/>
                </a:solidFill>
                <a:latin typeface="Arial"/>
                <a:ea typeface="Arial"/>
                <a:cs typeface="Arial"/>
                <a:sym typeface="Arial"/>
              </a:rPr>
              <a:t>(</a:t>
            </a:r>
            <a:r>
              <a:rPr lang="en-US" sz="1000" b="0" i="0" u="none" strike="noStrike" cap="none" dirty="0">
                <a:solidFill>
                  <a:schemeClr val="accent5"/>
                </a:solidFill>
                <a:latin typeface="Arial"/>
                <a:ea typeface="Arial"/>
                <a:cs typeface="Arial"/>
                <a:sym typeface="Arial"/>
              </a:rPr>
              <a:t>Lottie Moon Christmas Offering®) </a:t>
            </a:r>
            <a:r>
              <a:rPr lang="ko-KR" altLang="en-US" sz="1000" b="0" i="0" u="none" strike="noStrike" cap="none" dirty="0">
                <a:solidFill>
                  <a:schemeClr val="accent5"/>
                </a:solidFill>
                <a:latin typeface="Arial"/>
                <a:ea typeface="Arial"/>
                <a:cs typeface="Arial"/>
                <a:sym typeface="Arial"/>
              </a:rPr>
              <a:t>은 여선교회 </a:t>
            </a:r>
            <a:r>
              <a:rPr lang="en-US" altLang="ko-KR" sz="1000" b="0" i="0" u="none" strike="noStrike" cap="none" dirty="0">
                <a:solidFill>
                  <a:schemeClr val="accent5"/>
                </a:solidFill>
                <a:latin typeface="Arial"/>
                <a:ea typeface="Arial"/>
                <a:cs typeface="Arial"/>
                <a:sym typeface="Arial"/>
              </a:rPr>
              <a:t>(</a:t>
            </a:r>
            <a:r>
              <a:rPr lang="en-US" sz="1000" b="0" i="0" u="none" strike="noStrike" cap="none" dirty="0">
                <a:solidFill>
                  <a:schemeClr val="accent5"/>
                </a:solidFill>
                <a:latin typeface="Arial"/>
                <a:ea typeface="Arial"/>
                <a:cs typeface="Arial"/>
                <a:sym typeface="Arial"/>
              </a:rPr>
              <a:t>Women’s Missionary Union®) </a:t>
            </a:r>
            <a:r>
              <a:rPr lang="ko-KR" altLang="en-US" sz="1000" b="0" i="0" u="none" strike="noStrike" cap="none" dirty="0">
                <a:solidFill>
                  <a:schemeClr val="accent5"/>
                </a:solidFill>
                <a:latin typeface="Arial"/>
                <a:ea typeface="Arial"/>
                <a:cs typeface="Arial"/>
                <a:sym typeface="Arial"/>
              </a:rPr>
              <a:t>의  등록  상표입니다</a:t>
            </a:r>
            <a:r>
              <a:rPr lang="en-US" altLang="ko-KR" sz="1000" b="0" i="0" u="none" strike="noStrike" cap="none" dirty="0">
                <a:solidFill>
                  <a:schemeClr val="accent5"/>
                </a:solidFill>
                <a:latin typeface="Arial"/>
                <a:ea typeface="Arial"/>
                <a:cs typeface="Arial"/>
                <a:sym typeface="Arial"/>
              </a:rPr>
              <a:t>.</a:t>
            </a:r>
            <a:endParaRPr lang="en-US" sz="1000" dirty="0"/>
          </a:p>
        </p:txBody>
      </p:sp>
      <p:sp>
        <p:nvSpPr>
          <p:cNvPr id="20" name="Google Shape;20;p8"/>
          <p:cNvSpPr txBox="1"/>
          <p:nvPr/>
        </p:nvSpPr>
        <p:spPr>
          <a:xfrm>
            <a:off x="2701228" y="5413303"/>
            <a:ext cx="9101177"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accent5"/>
              </a:buClr>
              <a:buSzPts val="3600"/>
              <a:buFont typeface="Arial"/>
              <a:buNone/>
            </a:pPr>
            <a:r>
              <a:rPr lang="en-US" sz="3600" b="1" i="0" u="none" strike="noStrike" cap="none" dirty="0">
                <a:solidFill>
                  <a:schemeClr val="accent5"/>
                </a:solidFill>
                <a:latin typeface="Arial"/>
                <a:ea typeface="Arial"/>
                <a:cs typeface="Arial"/>
                <a:sym typeface="Arial"/>
              </a:rPr>
              <a:t>imb.org/</a:t>
            </a:r>
            <a:r>
              <a:rPr lang="en-US" sz="3600" b="1" i="0" u="none" strike="noStrike" cap="none" dirty="0" err="1">
                <a:solidFill>
                  <a:schemeClr val="accent5"/>
                </a:solidFill>
                <a:latin typeface="Arial"/>
                <a:ea typeface="Arial"/>
                <a:cs typeface="Arial"/>
                <a:sym typeface="Arial"/>
              </a:rPr>
              <a:t>lottiemoon</a:t>
            </a:r>
            <a:endParaRPr dirty="0"/>
          </a:p>
        </p:txBody>
      </p:sp>
      <p:sp>
        <p:nvSpPr>
          <p:cNvPr id="2" name="Google Shape;16;p8">
            <a:extLst>
              <a:ext uri="{FF2B5EF4-FFF2-40B4-BE49-F238E27FC236}">
                <a16:creationId xmlns:a16="http://schemas.microsoft.com/office/drawing/2014/main" id="{F7D495AB-A942-1569-E085-D9DE70D49714}"/>
              </a:ext>
            </a:extLst>
          </p:cNvPr>
          <p:cNvSpPr txBox="1"/>
          <p:nvPr userDrawn="1"/>
        </p:nvSpPr>
        <p:spPr>
          <a:xfrm>
            <a:off x="5860877" y="1800868"/>
            <a:ext cx="5941528"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ltLang="ko-KR" sz="4800" b="1" i="0" u="none" strike="noStrike" cap="none" dirty="0">
                <a:solidFill>
                  <a:schemeClr val="accent5"/>
                </a:solidFill>
                <a:latin typeface="+mj-lt"/>
                <a:ea typeface="Source Han Sans KR" panose="020B0500000000000000" pitchFamily="34" charset="-128"/>
                <a:cs typeface="Arial"/>
                <a:sym typeface="Arial"/>
              </a:rPr>
              <a:t> </a:t>
            </a:r>
            <a:r>
              <a:rPr lang="ko-KR" altLang="en-US" sz="4800" b="1" i="0" u="none" strike="noStrike" cap="none" dirty="0">
                <a:solidFill>
                  <a:schemeClr val="accent5"/>
                </a:solidFill>
                <a:latin typeface="+mj-lt"/>
                <a:ea typeface="Source Han Sans KR" panose="020B0500000000000000" pitchFamily="34" charset="-128"/>
                <a:cs typeface="Arial"/>
                <a:sym typeface="Arial"/>
              </a:rPr>
              <a:t>열방을 향해</a:t>
            </a:r>
            <a:endParaRPr lang="en-US" sz="4800" dirty="0">
              <a:latin typeface="+mj-lt"/>
              <a:ea typeface="Source Han Sans KR" panose="020B0500000000000000" pitchFamily="34" charset="-128"/>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_Title Slide">
  <p:cSld name="20_Title Slide">
    <p:bg>
      <p:bgPr>
        <a:solidFill>
          <a:schemeClr val="dk1"/>
        </a:solidFill>
        <a:effectLst/>
      </p:bgPr>
    </p:bg>
    <p:spTree>
      <p:nvGrpSpPr>
        <p:cNvPr id="1" name="Shape 166"/>
        <p:cNvGrpSpPr/>
        <p:nvPr/>
      </p:nvGrpSpPr>
      <p:grpSpPr>
        <a:xfrm>
          <a:off x="0" y="0"/>
          <a:ext cx="0" cy="0"/>
          <a:chOff x="0" y="0"/>
          <a:chExt cx="0" cy="0"/>
        </a:xfrm>
      </p:grpSpPr>
      <p:sp>
        <p:nvSpPr>
          <p:cNvPr id="167" name="Google Shape;167;p26"/>
          <p:cNvSpPr/>
          <p:nvPr/>
        </p:nvSpPr>
        <p:spPr>
          <a:xfrm>
            <a:off x="609600" y="68580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26"/>
          <p:cNvSpPr txBox="1"/>
          <p:nvPr/>
        </p:nvSpPr>
        <p:spPr>
          <a:xfrm>
            <a:off x="609600" y="1163155"/>
            <a:ext cx="10972800" cy="4416915"/>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Even in the midst of natural disasters, humanitarian crises,</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and political instability, Southern Baptists send IMB missionaries</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to be steadfastly present among those who have</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never heard the gospel — people in hard-to-reach places,</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people in cities, and people who are dispersed</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and displaced around the world.</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Title Slide">
  <p:cSld name="18_Title Slide">
    <p:bg>
      <p:bgPr>
        <a:solidFill>
          <a:schemeClr val="dk1"/>
        </a:solidFill>
        <a:effectLst/>
      </p:bgPr>
    </p:bg>
    <p:spTree>
      <p:nvGrpSpPr>
        <p:cNvPr id="1" name="Shape 169"/>
        <p:cNvGrpSpPr/>
        <p:nvPr/>
      </p:nvGrpSpPr>
      <p:grpSpPr>
        <a:xfrm>
          <a:off x="0" y="0"/>
          <a:ext cx="0" cy="0"/>
          <a:chOff x="0" y="0"/>
          <a:chExt cx="0" cy="0"/>
        </a:xfrm>
      </p:grpSpPr>
      <p:sp>
        <p:nvSpPr>
          <p:cNvPr id="170" name="Google Shape;170;p27"/>
          <p:cNvSpPr/>
          <p:nvPr/>
        </p:nvSpPr>
        <p:spPr>
          <a:xfrm>
            <a:off x="609600" y="68580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27"/>
          <p:cNvSpPr txBox="1"/>
          <p:nvPr/>
        </p:nvSpPr>
        <p:spPr>
          <a:xfrm>
            <a:off x="609600" y="1857607"/>
            <a:ext cx="10972799" cy="2939587"/>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At the IMB, we believe that missionary presence</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cultivates gospel access, gospel belief, and church-planting and multiplication. Gospel access that knows no geographic</a:t>
            </a:r>
            <a:br>
              <a:rPr lang="en-US" sz="2400" b="0" i="0">
                <a:solidFill>
                  <a:schemeClr val="accent5"/>
                </a:solidFill>
                <a:latin typeface="Arial"/>
                <a:ea typeface="Arial"/>
                <a:cs typeface="Arial"/>
                <a:sym typeface="Arial"/>
              </a:rPr>
            </a:br>
            <a:r>
              <a:rPr lang="en-US" sz="2400" b="0" i="0">
                <a:solidFill>
                  <a:schemeClr val="accent5"/>
                </a:solidFill>
                <a:latin typeface="Arial"/>
                <a:ea typeface="Arial"/>
                <a:cs typeface="Arial"/>
                <a:sym typeface="Arial"/>
              </a:rPr>
              <a:t>or social boundary. Gospel belief that results in lives transformed.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1_Title Slide">
  <p:cSld name="21_Title Slide">
    <p:bg>
      <p:bgPr>
        <a:solidFill>
          <a:schemeClr val="dk1"/>
        </a:solidFill>
        <a:effectLst/>
      </p:bgPr>
    </p:bg>
    <p:spTree>
      <p:nvGrpSpPr>
        <p:cNvPr id="1" name="Shape 172"/>
        <p:cNvGrpSpPr/>
        <p:nvPr/>
      </p:nvGrpSpPr>
      <p:grpSpPr>
        <a:xfrm>
          <a:off x="0" y="0"/>
          <a:ext cx="0" cy="0"/>
          <a:chOff x="0" y="0"/>
          <a:chExt cx="0" cy="0"/>
        </a:xfrm>
      </p:grpSpPr>
      <p:sp>
        <p:nvSpPr>
          <p:cNvPr id="173" name="Google Shape;173;p28"/>
          <p:cNvSpPr/>
          <p:nvPr/>
        </p:nvSpPr>
        <p:spPr>
          <a:xfrm>
            <a:off x="609600" y="685800"/>
            <a:ext cx="10972800"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4" name="Google Shape;174;p28"/>
          <p:cNvGrpSpPr/>
          <p:nvPr/>
        </p:nvGrpSpPr>
        <p:grpSpPr>
          <a:xfrm>
            <a:off x="609600" y="1227220"/>
            <a:ext cx="10972799" cy="4403560"/>
            <a:chOff x="609600" y="1227220"/>
            <a:chExt cx="10972799" cy="4403560"/>
          </a:xfrm>
        </p:grpSpPr>
        <p:sp>
          <p:nvSpPr>
            <p:cNvPr id="175" name="Google Shape;175;p28"/>
            <p:cNvSpPr txBox="1"/>
            <p:nvPr/>
          </p:nvSpPr>
          <p:spPr>
            <a:xfrm>
              <a:off x="609600" y="1227220"/>
              <a:ext cx="10972799" cy="3678251"/>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chemeClr val="accent5"/>
                </a:buClr>
                <a:buSzPts val="2400"/>
                <a:buFont typeface="Arial"/>
                <a:buNone/>
              </a:pPr>
              <a:r>
                <a:rPr lang="en-US" sz="2400" b="0" i="0">
                  <a:solidFill>
                    <a:schemeClr val="accent5"/>
                  </a:solidFill>
                  <a:latin typeface="Arial"/>
                  <a:ea typeface="Arial"/>
                  <a:cs typeface="Arial"/>
                  <a:sym typeface="Arial"/>
                </a:rPr>
                <a:t>Church-planting and multiplication that leads to local ownership of God’s mission. God has made our purpose clear. Together, we seek to take the gospel to every nation, all tribes and peoples and languages. We give ourselves to this mission every day.</a:t>
              </a:r>
              <a:endParaRPr/>
            </a:p>
            <a:p>
              <a:pPr marL="0" marR="0" lvl="0" indent="0" algn="ctr" rtl="0">
                <a:lnSpc>
                  <a:spcPct val="200000"/>
                </a:lnSpc>
                <a:spcBef>
                  <a:spcPts val="0"/>
                </a:spcBef>
                <a:spcAft>
                  <a:spcPts val="0"/>
                </a:spcAft>
                <a:buClr>
                  <a:schemeClr val="dk1"/>
                </a:buClr>
                <a:buSzPts val="2400"/>
                <a:buFont typeface="Calibri"/>
                <a:buNone/>
              </a:pPr>
              <a:endParaRPr sz="2400" b="0" i="0">
                <a:solidFill>
                  <a:schemeClr val="accent5"/>
                </a:solidFill>
                <a:latin typeface="Arial"/>
                <a:ea typeface="Arial"/>
                <a:cs typeface="Arial"/>
                <a:sym typeface="Arial"/>
              </a:endParaRPr>
            </a:p>
          </p:txBody>
        </p:sp>
        <p:pic>
          <p:nvPicPr>
            <p:cNvPr id="176" name="Google Shape;176;p28"/>
            <p:cNvPicPr preferRelativeResize="0"/>
            <p:nvPr/>
          </p:nvPicPr>
          <p:blipFill rotWithShape="1">
            <a:blip r:embed="rId2">
              <a:alphaModFix/>
            </a:blip>
            <a:srcRect/>
            <a:stretch/>
          </p:blipFill>
          <p:spPr>
            <a:xfrm>
              <a:off x="5704591" y="4489628"/>
              <a:ext cx="782819" cy="1141152"/>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Title Slide">
  <p:cSld name="23_Title Slide">
    <p:bg>
      <p:bgPr>
        <a:blipFill>
          <a:blip r:embed="rId2">
            <a:alphaModFix/>
          </a:blip>
          <a:stretch>
            <a:fillRect/>
          </a:stretch>
        </a:blipFill>
        <a:effectLst/>
      </p:bgPr>
    </p:bg>
    <p:spTree>
      <p:nvGrpSpPr>
        <p:cNvPr id="1" name="Shape 17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4_Title Slide">
  <p:cSld name="24_Title Slide">
    <p:bg>
      <p:bgPr>
        <a:blipFill>
          <a:blip r:embed="rId2">
            <a:alphaModFix/>
          </a:blip>
          <a:stretch>
            <a:fillRect/>
          </a:stretch>
        </a:blip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5_Title Slide">
  <p:cSld name="25_Title Slide">
    <p:bg>
      <p:bgPr>
        <a:blipFill>
          <a:blip r:embed="rId2">
            <a:alphaModFix/>
          </a:blip>
          <a:stretch>
            <a:fillRect/>
          </a:stretch>
        </a:blipFill>
        <a:effectLst/>
      </p:bgPr>
    </p:bg>
    <p:spTree>
      <p:nvGrpSpPr>
        <p:cNvPr id="1" name="Shape 17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6_Title Slide">
  <p:cSld name="26_Title Slide">
    <p:bg>
      <p:bgPr>
        <a:blipFill>
          <a:blip r:embed="rId2">
            <a:alphaModFix/>
          </a:blip>
          <a:stretch>
            <a:fillRect/>
          </a:stretch>
        </a:blipFill>
        <a:effectLst/>
      </p:bgPr>
    </p:bg>
    <p:spTree>
      <p:nvGrpSpPr>
        <p:cNvPr id="1" name="Shape 18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accent1">
            <a:alpha val="40000"/>
          </a:schemeClr>
        </a:solidFill>
        <a:effectLst/>
      </p:bgPr>
    </p:bg>
    <p:spTree>
      <p:nvGrpSpPr>
        <p:cNvPr id="1" name="Shape 181"/>
        <p:cNvGrpSpPr/>
        <p:nvPr/>
      </p:nvGrpSpPr>
      <p:grpSpPr>
        <a:xfrm>
          <a:off x="0" y="0"/>
          <a:ext cx="0" cy="0"/>
          <a:chOff x="0" y="0"/>
          <a:chExt cx="0" cy="0"/>
        </a:xfrm>
      </p:grpSpPr>
      <p:pic>
        <p:nvPicPr>
          <p:cNvPr id="182" name="Google Shape;182;p33"/>
          <p:cNvPicPr preferRelativeResize="0"/>
          <p:nvPr/>
        </p:nvPicPr>
        <p:blipFill rotWithShape="1">
          <a:blip r:embed="rId2">
            <a:alphaModFix/>
          </a:blip>
          <a:srcRect/>
          <a:stretch/>
        </p:blipFill>
        <p:spPr>
          <a:xfrm>
            <a:off x="2522298" y="3344737"/>
            <a:ext cx="1097622" cy="466489"/>
          </a:xfrm>
          <a:prstGeom prst="rect">
            <a:avLst/>
          </a:prstGeom>
          <a:noFill/>
          <a:ln>
            <a:noFill/>
          </a:ln>
        </p:spPr>
      </p:pic>
      <p:pic>
        <p:nvPicPr>
          <p:cNvPr id="183" name="Google Shape;183;p33"/>
          <p:cNvPicPr preferRelativeResize="0"/>
          <p:nvPr/>
        </p:nvPicPr>
        <p:blipFill rotWithShape="1">
          <a:blip r:embed="rId3">
            <a:alphaModFix/>
          </a:blip>
          <a:srcRect/>
          <a:stretch/>
        </p:blipFill>
        <p:spPr>
          <a:xfrm>
            <a:off x="2522298" y="3887838"/>
            <a:ext cx="1097622" cy="466489"/>
          </a:xfrm>
          <a:prstGeom prst="rect">
            <a:avLst/>
          </a:prstGeom>
          <a:noFill/>
          <a:ln>
            <a:noFill/>
          </a:ln>
        </p:spPr>
      </p:pic>
      <p:pic>
        <p:nvPicPr>
          <p:cNvPr id="184" name="Google Shape;184;p33"/>
          <p:cNvPicPr preferRelativeResize="0"/>
          <p:nvPr/>
        </p:nvPicPr>
        <p:blipFill rotWithShape="1">
          <a:blip r:embed="rId4">
            <a:alphaModFix/>
          </a:blip>
          <a:srcRect/>
          <a:stretch/>
        </p:blipFill>
        <p:spPr>
          <a:xfrm>
            <a:off x="2522298" y="4430939"/>
            <a:ext cx="1097622" cy="466489"/>
          </a:xfrm>
          <a:prstGeom prst="rect">
            <a:avLst/>
          </a:prstGeom>
          <a:noFill/>
          <a:ln>
            <a:noFill/>
          </a:ln>
        </p:spPr>
      </p:pic>
      <p:pic>
        <p:nvPicPr>
          <p:cNvPr id="185" name="Google Shape;185;p33"/>
          <p:cNvPicPr preferRelativeResize="0"/>
          <p:nvPr/>
        </p:nvPicPr>
        <p:blipFill rotWithShape="1">
          <a:blip r:embed="rId5">
            <a:alphaModFix/>
          </a:blip>
          <a:srcRect/>
          <a:stretch/>
        </p:blipFill>
        <p:spPr>
          <a:xfrm>
            <a:off x="380019" y="3507063"/>
            <a:ext cx="1197128" cy="332776"/>
          </a:xfrm>
          <a:prstGeom prst="rect">
            <a:avLst/>
          </a:prstGeom>
          <a:noFill/>
          <a:ln>
            <a:noFill/>
          </a:ln>
        </p:spPr>
      </p:pic>
      <p:pic>
        <p:nvPicPr>
          <p:cNvPr id="186" name="Google Shape;186;p33"/>
          <p:cNvPicPr preferRelativeResize="0"/>
          <p:nvPr/>
        </p:nvPicPr>
        <p:blipFill rotWithShape="1">
          <a:blip r:embed="rId6">
            <a:alphaModFix/>
          </a:blip>
          <a:srcRect/>
          <a:stretch/>
        </p:blipFill>
        <p:spPr>
          <a:xfrm>
            <a:off x="380019" y="3988168"/>
            <a:ext cx="1197128" cy="332776"/>
          </a:xfrm>
          <a:prstGeom prst="rect">
            <a:avLst/>
          </a:prstGeom>
          <a:noFill/>
          <a:ln>
            <a:noFill/>
          </a:ln>
        </p:spPr>
      </p:pic>
      <p:pic>
        <p:nvPicPr>
          <p:cNvPr id="187" name="Google Shape;187;p33"/>
          <p:cNvPicPr preferRelativeResize="0"/>
          <p:nvPr/>
        </p:nvPicPr>
        <p:blipFill rotWithShape="1">
          <a:blip r:embed="rId7">
            <a:alphaModFix/>
          </a:blip>
          <a:srcRect/>
          <a:stretch/>
        </p:blipFill>
        <p:spPr>
          <a:xfrm>
            <a:off x="380019" y="4469273"/>
            <a:ext cx="1197128" cy="332776"/>
          </a:xfrm>
          <a:prstGeom prst="rect">
            <a:avLst/>
          </a:prstGeom>
          <a:noFill/>
          <a:ln>
            <a:noFill/>
          </a:ln>
        </p:spPr>
      </p:pic>
      <p:pic>
        <p:nvPicPr>
          <p:cNvPr id="188" name="Google Shape;188;p33"/>
          <p:cNvPicPr preferRelativeResize="0"/>
          <p:nvPr/>
        </p:nvPicPr>
        <p:blipFill rotWithShape="1">
          <a:blip r:embed="rId8">
            <a:alphaModFix/>
          </a:blip>
          <a:srcRect/>
          <a:stretch/>
        </p:blipFill>
        <p:spPr>
          <a:xfrm>
            <a:off x="242122" y="316502"/>
            <a:ext cx="2450435" cy="840877"/>
          </a:xfrm>
          <a:prstGeom prst="rect">
            <a:avLst/>
          </a:prstGeom>
          <a:noFill/>
          <a:ln>
            <a:noFill/>
          </a:ln>
        </p:spPr>
      </p:pic>
      <p:pic>
        <p:nvPicPr>
          <p:cNvPr id="189" name="Google Shape;189;p33"/>
          <p:cNvPicPr preferRelativeResize="0"/>
          <p:nvPr/>
        </p:nvPicPr>
        <p:blipFill rotWithShape="1">
          <a:blip r:embed="rId9">
            <a:alphaModFix/>
          </a:blip>
          <a:srcRect/>
          <a:stretch/>
        </p:blipFill>
        <p:spPr>
          <a:xfrm>
            <a:off x="242120" y="1275727"/>
            <a:ext cx="2450437" cy="840878"/>
          </a:xfrm>
          <a:prstGeom prst="rect">
            <a:avLst/>
          </a:prstGeom>
          <a:noFill/>
          <a:ln>
            <a:noFill/>
          </a:ln>
        </p:spPr>
      </p:pic>
      <p:pic>
        <p:nvPicPr>
          <p:cNvPr id="190" name="Google Shape;190;p33"/>
          <p:cNvPicPr preferRelativeResize="0"/>
          <p:nvPr/>
        </p:nvPicPr>
        <p:blipFill rotWithShape="1">
          <a:blip r:embed="rId10">
            <a:alphaModFix/>
          </a:blip>
          <a:srcRect/>
          <a:stretch/>
        </p:blipFill>
        <p:spPr>
          <a:xfrm>
            <a:off x="247758" y="2234953"/>
            <a:ext cx="2444072" cy="838694"/>
          </a:xfrm>
          <a:prstGeom prst="rect">
            <a:avLst/>
          </a:prstGeom>
          <a:noFill/>
          <a:ln>
            <a:noFill/>
          </a:ln>
        </p:spPr>
      </p:pic>
      <p:pic>
        <p:nvPicPr>
          <p:cNvPr id="191" name="Google Shape;191;p33"/>
          <p:cNvPicPr preferRelativeResize="0"/>
          <p:nvPr/>
        </p:nvPicPr>
        <p:blipFill rotWithShape="1">
          <a:blip r:embed="rId11">
            <a:alphaModFix/>
          </a:blip>
          <a:srcRect/>
          <a:stretch/>
        </p:blipFill>
        <p:spPr>
          <a:xfrm>
            <a:off x="4200298" y="626723"/>
            <a:ext cx="2195782" cy="1764087"/>
          </a:xfrm>
          <a:prstGeom prst="rect">
            <a:avLst/>
          </a:prstGeom>
          <a:noFill/>
          <a:ln>
            <a:noFill/>
          </a:ln>
        </p:spPr>
      </p:pic>
      <p:pic>
        <p:nvPicPr>
          <p:cNvPr id="192" name="Google Shape;192;p33"/>
          <p:cNvPicPr preferRelativeResize="0"/>
          <p:nvPr/>
        </p:nvPicPr>
        <p:blipFill rotWithShape="1">
          <a:blip r:embed="rId12">
            <a:alphaModFix/>
          </a:blip>
          <a:srcRect/>
          <a:stretch/>
        </p:blipFill>
        <p:spPr>
          <a:xfrm>
            <a:off x="6396080" y="626723"/>
            <a:ext cx="2195782" cy="1764087"/>
          </a:xfrm>
          <a:prstGeom prst="rect">
            <a:avLst/>
          </a:prstGeom>
          <a:noFill/>
          <a:ln>
            <a:noFill/>
          </a:ln>
        </p:spPr>
      </p:pic>
      <p:pic>
        <p:nvPicPr>
          <p:cNvPr id="193" name="Google Shape;193;p33"/>
          <p:cNvPicPr preferRelativeResize="0"/>
          <p:nvPr/>
        </p:nvPicPr>
        <p:blipFill rotWithShape="1">
          <a:blip r:embed="rId13">
            <a:alphaModFix/>
          </a:blip>
          <a:srcRect/>
          <a:stretch/>
        </p:blipFill>
        <p:spPr>
          <a:xfrm>
            <a:off x="8591862" y="626723"/>
            <a:ext cx="2195782" cy="1764087"/>
          </a:xfrm>
          <a:prstGeom prst="rect">
            <a:avLst/>
          </a:prstGeom>
          <a:noFill/>
          <a:ln>
            <a:noFill/>
          </a:ln>
        </p:spPr>
      </p:pic>
      <p:pic>
        <p:nvPicPr>
          <p:cNvPr id="194" name="Google Shape;194;p33"/>
          <p:cNvPicPr preferRelativeResize="0"/>
          <p:nvPr/>
        </p:nvPicPr>
        <p:blipFill rotWithShape="1">
          <a:blip r:embed="rId14">
            <a:alphaModFix/>
          </a:blip>
          <a:srcRect/>
          <a:stretch/>
        </p:blipFill>
        <p:spPr>
          <a:xfrm>
            <a:off x="380019" y="5663622"/>
            <a:ext cx="1736457" cy="877876"/>
          </a:xfrm>
          <a:prstGeom prst="rect">
            <a:avLst/>
          </a:prstGeom>
          <a:noFill/>
          <a:ln>
            <a:noFill/>
          </a:ln>
        </p:spPr>
      </p:pic>
      <p:pic>
        <p:nvPicPr>
          <p:cNvPr id="195" name="Google Shape;195;p33"/>
          <p:cNvPicPr preferRelativeResize="0"/>
          <p:nvPr/>
        </p:nvPicPr>
        <p:blipFill rotWithShape="1">
          <a:blip r:embed="rId15">
            <a:alphaModFix/>
          </a:blip>
          <a:srcRect/>
          <a:stretch/>
        </p:blipFill>
        <p:spPr>
          <a:xfrm>
            <a:off x="2229367" y="5663622"/>
            <a:ext cx="1736457" cy="877876"/>
          </a:xfrm>
          <a:prstGeom prst="rect">
            <a:avLst/>
          </a:prstGeom>
          <a:noFill/>
          <a:ln>
            <a:noFill/>
          </a:ln>
        </p:spPr>
      </p:pic>
      <p:pic>
        <p:nvPicPr>
          <p:cNvPr id="196" name="Google Shape;196;p33"/>
          <p:cNvPicPr preferRelativeResize="0"/>
          <p:nvPr/>
        </p:nvPicPr>
        <p:blipFill rotWithShape="1">
          <a:blip r:embed="rId16">
            <a:alphaModFix/>
          </a:blip>
          <a:srcRect/>
          <a:stretch/>
        </p:blipFill>
        <p:spPr>
          <a:xfrm>
            <a:off x="4103190" y="5663622"/>
            <a:ext cx="1736457" cy="877876"/>
          </a:xfrm>
          <a:prstGeom prst="rect">
            <a:avLst/>
          </a:prstGeom>
          <a:noFill/>
          <a:ln>
            <a:noFill/>
          </a:ln>
        </p:spPr>
      </p:pic>
      <p:pic>
        <p:nvPicPr>
          <p:cNvPr id="197" name="Google Shape;197;p33"/>
          <p:cNvPicPr preferRelativeResize="0"/>
          <p:nvPr/>
        </p:nvPicPr>
        <p:blipFill rotWithShape="1">
          <a:blip r:embed="rId17">
            <a:alphaModFix/>
          </a:blip>
          <a:srcRect/>
          <a:stretch/>
        </p:blipFill>
        <p:spPr>
          <a:xfrm>
            <a:off x="4292600" y="2712766"/>
            <a:ext cx="1803400" cy="2628900"/>
          </a:xfrm>
          <a:prstGeom prst="rect">
            <a:avLst/>
          </a:prstGeom>
          <a:noFill/>
          <a:ln>
            <a:noFill/>
          </a:ln>
        </p:spPr>
      </p:pic>
      <p:pic>
        <p:nvPicPr>
          <p:cNvPr id="198" name="Google Shape;198;p33"/>
          <p:cNvPicPr preferRelativeResize="0"/>
          <p:nvPr/>
        </p:nvPicPr>
        <p:blipFill rotWithShape="1">
          <a:blip r:embed="rId18">
            <a:alphaModFix/>
          </a:blip>
          <a:srcRect/>
          <a:stretch/>
        </p:blipFill>
        <p:spPr>
          <a:xfrm>
            <a:off x="6096000" y="2712766"/>
            <a:ext cx="1803400" cy="2628900"/>
          </a:xfrm>
          <a:prstGeom prst="rect">
            <a:avLst/>
          </a:prstGeom>
          <a:noFill/>
          <a:ln>
            <a:noFill/>
          </a:ln>
        </p:spPr>
      </p:pic>
      <p:pic>
        <p:nvPicPr>
          <p:cNvPr id="199" name="Google Shape;199;p33"/>
          <p:cNvPicPr preferRelativeResize="0"/>
          <p:nvPr/>
        </p:nvPicPr>
        <p:blipFill rotWithShape="1">
          <a:blip r:embed="rId19">
            <a:alphaModFix/>
          </a:blip>
          <a:srcRect/>
          <a:stretch/>
        </p:blipFill>
        <p:spPr>
          <a:xfrm>
            <a:off x="7886353" y="2712766"/>
            <a:ext cx="1803400" cy="2628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20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1"/>
        <p:cNvGrpSpPr/>
        <p:nvPr/>
      </p:nvGrpSpPr>
      <p:grpSpPr>
        <a:xfrm>
          <a:off x="0" y="0"/>
          <a:ext cx="0" cy="0"/>
          <a:chOff x="0" y="0"/>
          <a:chExt cx="0" cy="0"/>
        </a:xfrm>
      </p:grpSpPr>
      <p:pic>
        <p:nvPicPr>
          <p:cNvPr id="22" name="Google Shape;22;p9" descr="A group of people in a river&#10;&#10;Description automatically generated with low confidence"/>
          <p:cNvPicPr preferRelativeResize="0"/>
          <p:nvPr/>
        </p:nvPicPr>
        <p:blipFill rotWithShape="1">
          <a:blip r:embed="rId2">
            <a:alphaModFix/>
          </a:blip>
          <a:srcRect/>
          <a:stretch/>
        </p:blipFill>
        <p:spPr>
          <a:xfrm>
            <a:off x="0" y="-2550616"/>
            <a:ext cx="12192000" cy="9408616"/>
          </a:xfrm>
          <a:prstGeom prst="rect">
            <a:avLst/>
          </a:prstGeom>
          <a:noFill/>
          <a:ln>
            <a:noFill/>
          </a:ln>
        </p:spPr>
      </p:pic>
      <p:sp>
        <p:nvSpPr>
          <p:cNvPr id="23" name="Google Shape;23;p9"/>
          <p:cNvSpPr txBox="1"/>
          <p:nvPr/>
        </p:nvSpPr>
        <p:spPr>
          <a:xfrm>
            <a:off x="6020852" y="319947"/>
            <a:ext cx="5941528"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altLang="en-US" sz="4800" b="1" i="0" u="none" strike="noStrike" cap="none" dirty="0">
                <a:solidFill>
                  <a:schemeClr val="accent5"/>
                </a:solidFill>
                <a:latin typeface="+mj-lt"/>
                <a:ea typeface="Source Han Sans KR" panose="020B0500000000000000" pitchFamily="34" charset="-128"/>
                <a:cs typeface="Arial"/>
                <a:sym typeface="Arial"/>
              </a:rPr>
              <a:t>우리의 목표</a:t>
            </a:r>
            <a:endParaRPr dirty="0">
              <a:latin typeface="+mj-lt"/>
              <a:ea typeface="Source Han Sans KR" panose="020B0500000000000000" pitchFamily="34" charset="-128"/>
            </a:endParaRPr>
          </a:p>
        </p:txBody>
      </p:sp>
      <p:sp>
        <p:nvSpPr>
          <p:cNvPr id="24" name="Google Shape;24;p9"/>
          <p:cNvSpPr txBox="1"/>
          <p:nvPr/>
        </p:nvSpPr>
        <p:spPr>
          <a:xfrm>
            <a:off x="6020852" y="5614723"/>
            <a:ext cx="5732284" cy="92328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ko-KR" altLang="en-US" sz="1800" b="0" i="0" u="none" strike="noStrike" cap="none" dirty="0">
                <a:solidFill>
                  <a:schemeClr val="accent5"/>
                </a:solidFill>
                <a:latin typeface="Arial"/>
                <a:ea typeface="Arial"/>
                <a:cs typeface="Arial"/>
                <a:sym typeface="Arial"/>
              </a:rPr>
              <a:t>여러분의 헌금은 전액 라티 문 성탄 선교 헌금 </a:t>
            </a:r>
            <a:r>
              <a:rPr lang="en-US" altLang="ko-KR" sz="1800" b="0" i="0" u="none" strike="noStrike" cap="none" dirty="0">
                <a:solidFill>
                  <a:schemeClr val="accent5"/>
                </a:solidFill>
                <a:latin typeface="Arial"/>
                <a:ea typeface="Arial"/>
                <a:cs typeface="Arial"/>
                <a:sym typeface="Arial"/>
              </a:rPr>
              <a:t>(Lottie Moon Christmas Offering®)</a:t>
            </a:r>
            <a:r>
              <a:rPr lang="ko-KR" altLang="en-US" sz="1800" b="0" i="0" u="none" strike="noStrike" cap="none" dirty="0">
                <a:solidFill>
                  <a:schemeClr val="accent5"/>
                </a:solidFill>
                <a:latin typeface="Arial"/>
                <a:ea typeface="Arial"/>
                <a:cs typeface="Arial"/>
                <a:sym typeface="Arial"/>
              </a:rPr>
              <a:t>으로 보내지며</a:t>
            </a:r>
            <a:r>
              <a:rPr lang="en-US" altLang="ko-KR" sz="1800" b="0" i="0" u="none" strike="noStrike" cap="none" dirty="0">
                <a:solidFill>
                  <a:schemeClr val="accent5"/>
                </a:solidFill>
                <a:latin typeface="Arial"/>
                <a:ea typeface="Arial"/>
                <a:cs typeface="Arial"/>
                <a:sym typeface="Arial"/>
              </a:rPr>
              <a:t>, </a:t>
            </a:r>
            <a:r>
              <a:rPr lang="ko-KR" altLang="en-US" sz="1800" b="0" i="0" u="none" strike="noStrike" cap="none" dirty="0">
                <a:solidFill>
                  <a:schemeClr val="accent5"/>
                </a:solidFill>
                <a:latin typeface="Arial"/>
                <a:ea typeface="Arial"/>
                <a:cs typeface="Arial"/>
                <a:sym typeface="Arial"/>
              </a:rPr>
              <a:t>이는 미전도 종족에게 복음을 전하기 위해 사용됩니다</a:t>
            </a:r>
            <a:r>
              <a:rPr lang="en-US" altLang="ko-KR" sz="1800" b="0" i="0" u="none" strike="noStrike" cap="none" dirty="0">
                <a:solidFill>
                  <a:schemeClr val="accent5"/>
                </a:solidFill>
                <a:latin typeface="Arial"/>
                <a:ea typeface="Arial"/>
                <a:cs typeface="Arial"/>
                <a:sym typeface="Arial"/>
              </a:rPr>
              <a:t>.</a:t>
            </a:r>
            <a:endParaRPr lang="en-US" sz="1800" b="0" dirty="0"/>
          </a:p>
        </p:txBody>
      </p:sp>
      <p:pic>
        <p:nvPicPr>
          <p:cNvPr id="25" name="Google Shape;25;p9"/>
          <p:cNvPicPr preferRelativeResize="0"/>
          <p:nvPr/>
        </p:nvPicPr>
        <p:blipFill rotWithShape="1">
          <a:blip r:embed="rId3">
            <a:alphaModFix/>
          </a:blip>
          <a:srcRect/>
          <a:stretch/>
        </p:blipFill>
        <p:spPr>
          <a:xfrm>
            <a:off x="852620" y="319947"/>
            <a:ext cx="4315612" cy="1480921"/>
          </a:xfrm>
          <a:prstGeom prst="rect">
            <a:avLst/>
          </a:prstGeom>
          <a:noFill/>
          <a:ln>
            <a:noFill/>
          </a:ln>
        </p:spPr>
      </p:pic>
      <p:sp>
        <p:nvSpPr>
          <p:cNvPr id="26" name="Google Shape;26;p9"/>
          <p:cNvSpPr txBox="1"/>
          <p:nvPr/>
        </p:nvSpPr>
        <p:spPr>
          <a:xfrm>
            <a:off x="852620" y="6046864"/>
            <a:ext cx="425278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5"/>
              </a:buClr>
              <a:buSzPts val="1000"/>
              <a:buFont typeface="Arial"/>
              <a:buNone/>
            </a:pPr>
            <a:r>
              <a:rPr lang="ko-KR" altLang="en-US" sz="1000" b="0" i="0" u="none" strike="noStrike" cap="none" dirty="0">
                <a:solidFill>
                  <a:schemeClr val="accent5"/>
                </a:solidFill>
                <a:latin typeface="+mn-lt"/>
                <a:ea typeface="Source Han Sans KR" panose="020B0500000000000000" pitchFamily="34" charset="-128"/>
                <a:cs typeface="Arial"/>
                <a:sym typeface="Arial"/>
              </a:rPr>
              <a:t>라티 문 성탄 선교 헌금 </a:t>
            </a:r>
            <a:r>
              <a:rPr lang="en-US" altLang="ko-KR" sz="1000" b="0" i="0" u="none" strike="noStrike" cap="none" dirty="0">
                <a:solidFill>
                  <a:schemeClr val="accent5"/>
                </a:solidFill>
                <a:latin typeface="+mn-lt"/>
                <a:ea typeface="Source Han Sans KR" panose="020B0500000000000000" pitchFamily="34" charset="-128"/>
                <a:cs typeface="Arial"/>
                <a:sym typeface="Arial"/>
              </a:rPr>
              <a:t>(</a:t>
            </a:r>
            <a:r>
              <a:rPr lang="en-US" sz="1000" b="0" i="0" u="none" strike="noStrike" cap="none" dirty="0">
                <a:solidFill>
                  <a:schemeClr val="accent5"/>
                </a:solidFill>
                <a:latin typeface="+mn-lt"/>
                <a:ea typeface="Source Han Sans KR" panose="020B0500000000000000" pitchFamily="34" charset="-128"/>
                <a:cs typeface="Arial"/>
                <a:sym typeface="Arial"/>
              </a:rPr>
              <a:t>Lottie Moon Christmas Offering®) </a:t>
            </a:r>
            <a:r>
              <a:rPr lang="ko-KR" altLang="en-US" sz="1000" b="0" i="0" u="none" strike="noStrike" cap="none" dirty="0">
                <a:solidFill>
                  <a:schemeClr val="accent5"/>
                </a:solidFill>
                <a:latin typeface="+mn-lt"/>
                <a:ea typeface="Source Han Sans KR" panose="020B0500000000000000" pitchFamily="34" charset="-128"/>
                <a:cs typeface="Arial"/>
                <a:sym typeface="Arial"/>
              </a:rPr>
              <a:t>은 여선교회 </a:t>
            </a:r>
            <a:r>
              <a:rPr lang="en-US" altLang="ko-KR" sz="1000" b="0" i="0" u="none" strike="noStrike" cap="none" dirty="0">
                <a:solidFill>
                  <a:schemeClr val="accent5"/>
                </a:solidFill>
                <a:latin typeface="+mn-lt"/>
                <a:ea typeface="Source Han Sans KR" panose="020B0500000000000000" pitchFamily="34" charset="-128"/>
                <a:cs typeface="Arial"/>
                <a:sym typeface="Arial"/>
              </a:rPr>
              <a:t>(</a:t>
            </a:r>
            <a:r>
              <a:rPr lang="en-US" sz="1000" b="0" i="0" u="none" strike="noStrike" cap="none" dirty="0">
                <a:solidFill>
                  <a:schemeClr val="accent5"/>
                </a:solidFill>
                <a:latin typeface="+mn-lt"/>
                <a:ea typeface="Source Han Sans KR" panose="020B0500000000000000" pitchFamily="34" charset="-128"/>
                <a:cs typeface="Arial"/>
                <a:sym typeface="Arial"/>
              </a:rPr>
              <a:t>Women’s Missionary Union®) </a:t>
            </a:r>
            <a:r>
              <a:rPr lang="ko-KR" altLang="en-US" sz="1000" b="0" i="0" u="none" strike="noStrike" cap="none" dirty="0">
                <a:solidFill>
                  <a:schemeClr val="accent5"/>
                </a:solidFill>
                <a:latin typeface="+mn-lt"/>
                <a:ea typeface="Source Han Sans KR" panose="020B0500000000000000" pitchFamily="34" charset="-128"/>
                <a:cs typeface="Arial"/>
                <a:sym typeface="Arial"/>
              </a:rPr>
              <a:t>의  등록  상표입니다</a:t>
            </a:r>
            <a:r>
              <a:rPr lang="en-US" altLang="ko-KR" sz="1000" b="0" i="0" u="none" strike="noStrike" cap="none" dirty="0">
                <a:solidFill>
                  <a:schemeClr val="accent5"/>
                </a:solidFill>
                <a:latin typeface="+mn-lt"/>
                <a:ea typeface="Source Han Sans KR" panose="020B0500000000000000" pitchFamily="34" charset="-128"/>
                <a:cs typeface="Arial"/>
                <a:sym typeface="Arial"/>
              </a:rPr>
              <a:t>.</a:t>
            </a:r>
          </a:p>
        </p:txBody>
      </p:sp>
      <p:sp>
        <p:nvSpPr>
          <p:cNvPr id="27" name="Google Shape;27;p9"/>
          <p:cNvSpPr txBox="1"/>
          <p:nvPr/>
        </p:nvSpPr>
        <p:spPr>
          <a:xfrm>
            <a:off x="852620" y="5539034"/>
            <a:ext cx="91011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5"/>
              </a:buClr>
              <a:buSzPts val="2400"/>
              <a:buFont typeface="Arial"/>
              <a:buNone/>
            </a:pPr>
            <a:r>
              <a:rPr lang="en-US" sz="2400" b="1" i="0" u="none" strike="noStrike" cap="none" dirty="0">
                <a:solidFill>
                  <a:schemeClr val="accent5"/>
                </a:solidFill>
                <a:latin typeface="Arial"/>
                <a:ea typeface="Arial"/>
                <a:cs typeface="Arial"/>
                <a:sym typeface="Arial"/>
              </a:rPr>
              <a:t>imb.org/</a:t>
            </a:r>
            <a:r>
              <a:rPr lang="en-US" sz="2400" b="1" i="0" u="none" strike="noStrike" cap="none" dirty="0" err="1">
                <a:solidFill>
                  <a:schemeClr val="accent5"/>
                </a:solidFill>
                <a:latin typeface="Arial"/>
                <a:ea typeface="Arial"/>
                <a:cs typeface="Arial"/>
                <a:sym typeface="Arial"/>
              </a:rPr>
              <a:t>lottiemoon</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0"/>
          <p:cNvSpPr txBox="1"/>
          <p:nvPr/>
        </p:nvSpPr>
        <p:spPr>
          <a:xfrm>
            <a:off x="5327904" y="685800"/>
            <a:ext cx="6254496" cy="332394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3,650</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Arial"/>
                <a:cs typeface="Arial"/>
                <a:sym typeface="Arial"/>
              </a:rPr>
              <a:t>명의 선교사들 후원</a:t>
            </a:r>
            <a:endParaRPr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592,408</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Arial"/>
                <a:cs typeface="Arial"/>
                <a:sym typeface="Arial"/>
              </a:rPr>
              <a:t>명이 복음을 들음</a:t>
            </a:r>
            <a:endParaRPr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22,744</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Arial"/>
                <a:cs typeface="Arial"/>
                <a:sym typeface="Arial"/>
              </a:rPr>
              <a:t>개의 새로운 교회 개척</a:t>
            </a:r>
            <a:endParaRPr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176,795</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Arial"/>
                <a:cs typeface="Arial"/>
                <a:sym typeface="Arial"/>
              </a:rPr>
              <a:t>명의 새신자</a:t>
            </a:r>
            <a:endParaRPr lang="en-US"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107,701 </a:t>
            </a:r>
            <a:r>
              <a:rPr lang="ko-KR" altLang="en-US" sz="1800" b="0" i="0" u="none" strike="noStrike" cap="none" dirty="0">
                <a:solidFill>
                  <a:schemeClr val="accent5"/>
                </a:solidFill>
                <a:latin typeface="+mj-lt"/>
                <a:ea typeface="Arial"/>
                <a:cs typeface="Arial"/>
                <a:sym typeface="Arial"/>
              </a:rPr>
              <a:t>명 침례</a:t>
            </a:r>
            <a:endParaRPr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93</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Arial"/>
                <a:cs typeface="Arial"/>
                <a:sym typeface="Arial"/>
              </a:rPr>
              <a:t>개의 새로운 종족 그룹 및 장소를 복음으로 연결</a:t>
            </a:r>
            <a:endParaRPr lang="en-US" dirty="0">
              <a:latin typeface="+mj-lt"/>
            </a:endParaRPr>
          </a:p>
          <a:p>
            <a:pPr marL="0" marR="0" lvl="0" indent="0" algn="l" rtl="0">
              <a:lnSpc>
                <a:spcPct val="150000"/>
              </a:lnSpc>
              <a:spcBef>
                <a:spcPts val="0"/>
              </a:spcBef>
              <a:spcAft>
                <a:spcPts val="0"/>
              </a:spcAft>
              <a:buNone/>
            </a:pPr>
            <a:r>
              <a:rPr lang="en-US" sz="2000" b="1" i="0" u="none" strike="noStrike" cap="none" dirty="0">
                <a:solidFill>
                  <a:schemeClr val="accent5"/>
                </a:solidFill>
                <a:latin typeface="+mj-lt"/>
                <a:ea typeface="Arial"/>
                <a:cs typeface="Arial"/>
                <a:sym typeface="Arial"/>
              </a:rPr>
              <a:t>182,112</a:t>
            </a:r>
            <a:r>
              <a:rPr lang="en-US" sz="1800" b="0" i="0" u="none" strike="noStrike" cap="none" dirty="0">
                <a:solidFill>
                  <a:schemeClr val="accent5"/>
                </a:solidFill>
                <a:latin typeface="+mj-lt"/>
                <a:ea typeface="Arial"/>
                <a:cs typeface="Arial"/>
                <a:sym typeface="Arial"/>
              </a:rPr>
              <a:t> </a:t>
            </a:r>
            <a:r>
              <a:rPr lang="ko-KR" altLang="en-US" sz="1800" b="0" i="0" u="none" strike="noStrike" cap="none" dirty="0">
                <a:solidFill>
                  <a:schemeClr val="accent5"/>
                </a:solidFill>
                <a:latin typeface="+mj-lt"/>
                <a:ea typeface="Source Han Sans KR" panose="020B0500000000000000" pitchFamily="34" charset="-128"/>
                <a:cs typeface="Arial"/>
                <a:sym typeface="Arial"/>
              </a:rPr>
              <a:t>리더십 훈련 참여자</a:t>
            </a:r>
            <a:endParaRPr dirty="0">
              <a:latin typeface="+mj-lt"/>
              <a:ea typeface="Source Han Sans KR" panose="020B0500000000000000" pitchFamily="34" charset="-128"/>
            </a:endParaRPr>
          </a:p>
        </p:txBody>
      </p:sp>
      <p:sp>
        <p:nvSpPr>
          <p:cNvPr id="30" name="Google Shape;30;p10"/>
          <p:cNvSpPr txBox="1"/>
          <p:nvPr/>
        </p:nvSpPr>
        <p:spPr>
          <a:xfrm>
            <a:off x="609600" y="685800"/>
            <a:ext cx="4604896"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i="0" u="none" strike="noStrike" cap="none" dirty="0">
                <a:solidFill>
                  <a:schemeClr val="accent5"/>
                </a:solidFill>
                <a:latin typeface="Arial"/>
                <a:ea typeface="Arial"/>
                <a:cs typeface="Arial"/>
                <a:sym typeface="Arial"/>
              </a:rPr>
              <a:t>2021</a:t>
            </a:r>
            <a:endParaRPr dirty="0"/>
          </a:p>
          <a:p>
            <a:pPr marL="0" marR="0" lvl="0" indent="0" algn="l" rtl="0">
              <a:spcBef>
                <a:spcPts val="0"/>
              </a:spcBef>
              <a:spcAft>
                <a:spcPts val="0"/>
              </a:spcAft>
              <a:buNone/>
            </a:pPr>
            <a:r>
              <a:rPr lang="ko-KR" altLang="en-US" sz="2000" b="1" i="0" dirty="0">
                <a:solidFill>
                  <a:schemeClr val="accent5"/>
                </a:solidFill>
                <a:latin typeface="Source Han Sans KR" panose="020B0500000000000000" pitchFamily="34" charset="-128"/>
                <a:ea typeface="Source Han Sans KR" panose="020B0500000000000000" pitchFamily="34" charset="-128"/>
                <a:cs typeface="Arial"/>
                <a:sym typeface="Arial"/>
              </a:rPr>
              <a:t>여러분의 후원이 </a:t>
            </a:r>
            <a:br>
              <a:rPr lang="en-US" altLang="ko-KR" sz="2000" b="1" i="0" dirty="0">
                <a:solidFill>
                  <a:schemeClr val="accent5"/>
                </a:solidFill>
                <a:latin typeface="Source Han Sans KR" panose="020B0500000000000000" pitchFamily="34" charset="-128"/>
                <a:ea typeface="Source Han Sans KR" panose="020B0500000000000000" pitchFamily="34" charset="-128"/>
                <a:cs typeface="Arial"/>
                <a:sym typeface="Arial"/>
              </a:rPr>
            </a:br>
            <a:r>
              <a:rPr lang="ko-KR" altLang="en-US" sz="2000" b="1" i="0" dirty="0">
                <a:solidFill>
                  <a:schemeClr val="accent5"/>
                </a:solidFill>
                <a:latin typeface="Source Han Sans KR" panose="020B0500000000000000" pitchFamily="34" charset="-128"/>
                <a:ea typeface="Source Han Sans KR" panose="020B0500000000000000" pitchFamily="34" charset="-128"/>
                <a:cs typeface="Arial"/>
                <a:sym typeface="Arial"/>
              </a:rPr>
              <a:t>삶을 변화시킵니다</a:t>
            </a:r>
            <a:endParaRPr lang="en-US" dirty="0">
              <a:latin typeface="Source Han Sans KR" panose="020B0500000000000000" pitchFamily="34" charset="-128"/>
              <a:ea typeface="Source Han Sans KR" panose="020B0500000000000000" pitchFamily="34" charset="-128"/>
            </a:endParaRPr>
          </a:p>
        </p:txBody>
      </p:sp>
      <p:sp>
        <p:nvSpPr>
          <p:cNvPr id="31" name="Google Shape;31;p10"/>
          <p:cNvSpPr/>
          <p:nvPr/>
        </p:nvSpPr>
        <p:spPr>
          <a:xfrm>
            <a:off x="609600" y="68580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32;p10"/>
          <p:cNvPicPr preferRelativeResize="0"/>
          <p:nvPr/>
        </p:nvPicPr>
        <p:blipFill rotWithShape="1">
          <a:blip r:embed="rId3">
            <a:alphaModFix/>
          </a:blip>
          <a:srcRect/>
          <a:stretch/>
        </p:blipFill>
        <p:spPr>
          <a:xfrm>
            <a:off x="609601" y="5524710"/>
            <a:ext cx="444172" cy="6474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accent5"/>
        </a:solidFill>
        <a:effectLst/>
      </p:bgPr>
    </p:bg>
    <p:spTree>
      <p:nvGrpSpPr>
        <p:cNvPr id="1"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2"/>
          <p:cNvSpPr/>
          <p:nvPr/>
        </p:nvSpPr>
        <p:spPr>
          <a:xfrm>
            <a:off x="0" y="0"/>
            <a:ext cx="12192000" cy="6858000"/>
          </a:xfrm>
          <a:prstGeom prst="rect">
            <a:avLst/>
          </a:prstGeom>
          <a:gradFill>
            <a:gsLst>
              <a:gs pos="0">
                <a:schemeClr val="dk1"/>
              </a:gs>
              <a:gs pos="45000">
                <a:srgbClr val="1B365D">
                  <a:alpha val="50980"/>
                </a:srgbClr>
              </a:gs>
              <a:gs pos="100000">
                <a:srgbClr val="1B365D">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12"/>
          <p:cNvSpPr txBox="1"/>
          <p:nvPr/>
        </p:nvSpPr>
        <p:spPr>
          <a:xfrm>
            <a:off x="609600" y="685800"/>
            <a:ext cx="10466281" cy="28161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i="0">
                <a:solidFill>
                  <a:schemeClr val="accent4"/>
                </a:solidFill>
                <a:latin typeface="Arial"/>
                <a:ea typeface="Arial"/>
                <a:cs typeface="Arial"/>
                <a:sym typeface="Arial"/>
              </a:rPr>
              <a:t>OUR VISION </a:t>
            </a:r>
            <a:r>
              <a:rPr lang="en-US" sz="3200" b="1" i="0">
                <a:solidFill>
                  <a:schemeClr val="accent5"/>
                </a:solidFill>
                <a:latin typeface="Arial"/>
                <a:ea typeface="Arial"/>
                <a:cs typeface="Arial"/>
                <a:sym typeface="Arial"/>
              </a:rPr>
              <a:t>IS A MULTITUDE FROM EVERY NATION, TRIBE, PEOPLE AND LANGUAGE KNOWING AND WORSHIPING OUR LORD JESUS CHRIST.</a:t>
            </a:r>
            <a:endParaRPr/>
          </a:p>
          <a:p>
            <a:pPr marL="0" marR="0" lvl="0" indent="0" algn="l" rtl="0">
              <a:lnSpc>
                <a:spcPct val="150000"/>
              </a:lnSpc>
              <a:spcBef>
                <a:spcPts val="0"/>
              </a:spcBef>
              <a:spcAft>
                <a:spcPts val="0"/>
              </a:spcAft>
              <a:buNone/>
            </a:pPr>
            <a:r>
              <a:rPr lang="en-US" sz="2400" b="0" i="1">
                <a:solidFill>
                  <a:schemeClr val="accent5"/>
                </a:solidFill>
                <a:latin typeface="Arial"/>
                <a:ea typeface="Arial"/>
                <a:cs typeface="Arial"/>
                <a:sym typeface="Arial"/>
              </a:rPr>
              <a:t>(Rev. 7:9-10)</a:t>
            </a:r>
            <a:endParaRPr/>
          </a:p>
        </p:txBody>
      </p:sp>
      <p:cxnSp>
        <p:nvCxnSpPr>
          <p:cNvPr id="37" name="Google Shape;37;p12"/>
          <p:cNvCxnSpPr/>
          <p:nvPr/>
        </p:nvCxnSpPr>
        <p:spPr>
          <a:xfrm>
            <a:off x="609600" y="494674"/>
            <a:ext cx="3914275" cy="0"/>
          </a:xfrm>
          <a:prstGeom prst="straightConnector1">
            <a:avLst/>
          </a:prstGeom>
          <a:noFill/>
          <a:ln w="25400" cap="flat" cmpd="sng">
            <a:solidFill>
              <a:schemeClr val="accent6"/>
            </a:solidFill>
            <a:prstDash val="solid"/>
            <a:miter lim="800000"/>
            <a:headEnd type="none" w="sm" len="sm"/>
            <a:tailEnd type="none" w="sm" len="sm"/>
          </a:ln>
        </p:spPr>
      </p:cxnSp>
      <p:pic>
        <p:nvPicPr>
          <p:cNvPr id="38" name="Google Shape;38;p12"/>
          <p:cNvPicPr preferRelativeResize="0"/>
          <p:nvPr/>
        </p:nvPicPr>
        <p:blipFill rotWithShape="1">
          <a:blip r:embed="rId3">
            <a:alphaModFix/>
          </a:blip>
          <a:srcRect/>
          <a:stretch/>
        </p:blipFill>
        <p:spPr>
          <a:xfrm>
            <a:off x="10799581" y="5031048"/>
            <a:ext cx="782819" cy="1141152"/>
          </a:xfrm>
          <a:prstGeom prst="rect">
            <a:avLst/>
          </a:prstGeom>
          <a:noFill/>
          <a:ln>
            <a:noFill/>
          </a:ln>
        </p:spPr>
      </p:pic>
      <p:sp>
        <p:nvSpPr>
          <p:cNvPr id="39" name="Google Shape;39;p12"/>
          <p:cNvSpPr/>
          <p:nvPr/>
        </p:nvSpPr>
        <p:spPr>
          <a:xfrm>
            <a:off x="609600" y="68580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p:nvPr/>
        </p:nvSpPr>
        <p:spPr>
          <a:xfrm>
            <a:off x="0" y="0"/>
            <a:ext cx="12192000" cy="6858000"/>
          </a:xfrm>
          <a:prstGeom prst="rect">
            <a:avLst/>
          </a:prstGeom>
          <a:gradFill>
            <a:gsLst>
              <a:gs pos="0">
                <a:srgbClr val="1B365D">
                  <a:alpha val="80000"/>
                </a:srgbClr>
              </a:gs>
              <a:gs pos="100000">
                <a:srgbClr val="1B365D">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13"/>
          <p:cNvSpPr txBox="1"/>
          <p:nvPr/>
        </p:nvSpPr>
        <p:spPr>
          <a:xfrm>
            <a:off x="609600" y="685800"/>
            <a:ext cx="9789386" cy="2226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i="0">
                <a:solidFill>
                  <a:schemeClr val="accent4"/>
                </a:solidFill>
                <a:latin typeface="Arial"/>
                <a:ea typeface="Arial"/>
                <a:cs typeface="Arial"/>
                <a:sym typeface="Arial"/>
              </a:rPr>
              <a:t>OUR MISSION </a:t>
            </a:r>
            <a:r>
              <a:rPr lang="en-US" sz="3200" b="1" i="0">
                <a:solidFill>
                  <a:schemeClr val="accent5"/>
                </a:solidFill>
                <a:latin typeface="Arial"/>
                <a:ea typeface="Arial"/>
                <a:cs typeface="Arial"/>
                <a:sym typeface="Arial"/>
              </a:rPr>
              <a:t>IS TO SERVE SOUTHERN BAPTISTS IN CARRYING OUT THE GREAT COMMISSION TO MAKE DISCIPLES OF ALL NATIONS.</a:t>
            </a:r>
            <a:endParaRPr/>
          </a:p>
        </p:txBody>
      </p:sp>
      <p:pic>
        <p:nvPicPr>
          <p:cNvPr id="43" name="Google Shape;43;p13"/>
          <p:cNvPicPr preferRelativeResize="0"/>
          <p:nvPr/>
        </p:nvPicPr>
        <p:blipFill rotWithShape="1">
          <a:blip r:embed="rId3">
            <a:alphaModFix/>
          </a:blip>
          <a:srcRect/>
          <a:stretch/>
        </p:blipFill>
        <p:spPr>
          <a:xfrm>
            <a:off x="10799581" y="5031048"/>
            <a:ext cx="782819" cy="1141152"/>
          </a:xfrm>
          <a:prstGeom prst="rect">
            <a:avLst/>
          </a:prstGeom>
          <a:noFill/>
          <a:ln>
            <a:noFill/>
          </a:ln>
        </p:spPr>
      </p:pic>
      <p:cxnSp>
        <p:nvCxnSpPr>
          <p:cNvPr id="44" name="Google Shape;44;p13"/>
          <p:cNvCxnSpPr/>
          <p:nvPr/>
        </p:nvCxnSpPr>
        <p:spPr>
          <a:xfrm>
            <a:off x="609600" y="494674"/>
            <a:ext cx="3914275" cy="0"/>
          </a:xfrm>
          <a:prstGeom prst="straightConnector1">
            <a:avLst/>
          </a:prstGeom>
          <a:noFill/>
          <a:ln w="25400" cap="flat" cmpd="sng">
            <a:solidFill>
              <a:schemeClr val="accent6"/>
            </a:solidFill>
            <a:prstDash val="solid"/>
            <a:miter lim="800000"/>
            <a:headEnd type="none" w="sm" len="sm"/>
            <a:tailEnd type="none" w="sm" len="sm"/>
          </a:ln>
        </p:spPr>
      </p:cxnSp>
      <p:sp>
        <p:nvSpPr>
          <p:cNvPr id="45" name="Google Shape;45;p13"/>
          <p:cNvSpPr/>
          <p:nvPr/>
        </p:nvSpPr>
        <p:spPr>
          <a:xfrm>
            <a:off x="609600" y="68580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FFFFFF"/>
        </a:solidFill>
        <a:effectLst/>
      </p:bgPr>
    </p:bg>
    <p:spTree>
      <p:nvGrpSpPr>
        <p:cNvPr id="1" name="Shape 46"/>
        <p:cNvGrpSpPr/>
        <p:nvPr/>
      </p:nvGrpSpPr>
      <p:grpSpPr>
        <a:xfrm>
          <a:off x="0" y="0"/>
          <a:ext cx="0" cy="0"/>
          <a:chOff x="0" y="0"/>
          <a:chExt cx="0" cy="0"/>
        </a:xfrm>
      </p:grpSpPr>
      <p:pic>
        <p:nvPicPr>
          <p:cNvPr id="47" name="Google Shape;47;p14" descr="A person wearing a white robe&#10;&#10;Description automatically generated with low confidence"/>
          <p:cNvPicPr preferRelativeResize="0"/>
          <p:nvPr/>
        </p:nvPicPr>
        <p:blipFill rotWithShape="1">
          <a:blip r:embed="rId2">
            <a:alphaModFix/>
          </a:blip>
          <a:srcRect l="19949"/>
          <a:stretch/>
        </p:blipFill>
        <p:spPr>
          <a:xfrm>
            <a:off x="0" y="0"/>
            <a:ext cx="8237839" cy="6858000"/>
          </a:xfrm>
          <a:prstGeom prst="rect">
            <a:avLst/>
          </a:prstGeom>
          <a:blipFill rotWithShape="1">
            <a:blip r:embed="rId3">
              <a:alphaModFix/>
            </a:blip>
            <a:stretch>
              <a:fillRect/>
            </a:stretch>
          </a:blipFill>
          <a:ln>
            <a:noFill/>
          </a:ln>
        </p:spPr>
      </p:pic>
      <p:pic>
        <p:nvPicPr>
          <p:cNvPr id="48" name="Google Shape;48;p14"/>
          <p:cNvPicPr preferRelativeResize="0"/>
          <p:nvPr/>
        </p:nvPicPr>
        <p:blipFill rotWithShape="1">
          <a:blip r:embed="rId4">
            <a:alphaModFix/>
          </a:blip>
          <a:srcRect/>
          <a:stretch/>
        </p:blipFill>
        <p:spPr>
          <a:xfrm rot="-5400000">
            <a:off x="2880025" y="1500188"/>
            <a:ext cx="6858002" cy="3857626"/>
          </a:xfrm>
          <a:prstGeom prst="rect">
            <a:avLst/>
          </a:prstGeom>
          <a:noFill/>
          <a:ln>
            <a:noFill/>
          </a:ln>
        </p:spPr>
      </p:pic>
      <p:sp>
        <p:nvSpPr>
          <p:cNvPr id="49" name="Google Shape;49;p14"/>
          <p:cNvSpPr/>
          <p:nvPr/>
        </p:nvSpPr>
        <p:spPr>
          <a:xfrm>
            <a:off x="6271068" y="-1"/>
            <a:ext cx="5920932" cy="685800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50;p14"/>
          <p:cNvPicPr preferRelativeResize="0"/>
          <p:nvPr/>
        </p:nvPicPr>
        <p:blipFill rotWithShape="1">
          <a:blip r:embed="rId5">
            <a:alphaModFix/>
          </a:blip>
          <a:srcRect/>
          <a:stretch/>
        </p:blipFill>
        <p:spPr>
          <a:xfrm>
            <a:off x="609601" y="5524710"/>
            <a:ext cx="444172" cy="647490"/>
          </a:xfrm>
          <a:prstGeom prst="rect">
            <a:avLst/>
          </a:prstGeom>
          <a:noFill/>
          <a:ln>
            <a:noFill/>
          </a:ln>
        </p:spPr>
      </p:pic>
      <p:sp>
        <p:nvSpPr>
          <p:cNvPr id="51" name="Google Shape;51;p14"/>
          <p:cNvSpPr/>
          <p:nvPr/>
        </p:nvSpPr>
        <p:spPr>
          <a:xfrm>
            <a:off x="609600" y="68580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14"/>
          <p:cNvSpPr txBox="1"/>
          <p:nvPr/>
        </p:nvSpPr>
        <p:spPr>
          <a:xfrm>
            <a:off x="7566551" y="746920"/>
            <a:ext cx="324083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a:solidFill>
                  <a:schemeClr val="accent5"/>
                </a:solidFill>
                <a:latin typeface="Arial"/>
                <a:ea typeface="Arial"/>
                <a:cs typeface="Arial"/>
                <a:sym typeface="Arial"/>
              </a:rPr>
              <a:t>BY 2025, WE WILL WORK TOGETHER TO:</a:t>
            </a:r>
            <a:endParaRPr/>
          </a:p>
        </p:txBody>
      </p:sp>
      <p:sp>
        <p:nvSpPr>
          <p:cNvPr id="53" name="Google Shape;53;p14"/>
          <p:cNvSpPr/>
          <p:nvPr/>
        </p:nvSpPr>
        <p:spPr>
          <a:xfrm>
            <a:off x="6556249" y="1725861"/>
            <a:ext cx="476456" cy="476456"/>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0D0D0"/>
              </a:solidFill>
              <a:latin typeface="Calibri"/>
              <a:ea typeface="Calibri"/>
              <a:cs typeface="Calibri"/>
              <a:sym typeface="Calibri"/>
            </a:endParaRPr>
          </a:p>
        </p:txBody>
      </p:sp>
      <p:sp>
        <p:nvSpPr>
          <p:cNvPr id="54" name="Google Shape;54;p14"/>
          <p:cNvSpPr/>
          <p:nvPr/>
        </p:nvSpPr>
        <p:spPr>
          <a:xfrm>
            <a:off x="6593978" y="1763590"/>
            <a:ext cx="400998" cy="4009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14"/>
          <p:cNvSpPr txBox="1"/>
          <p:nvPr/>
        </p:nvSpPr>
        <p:spPr>
          <a:xfrm>
            <a:off x="6556249" y="1794813"/>
            <a:ext cx="47645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a:solidFill>
                  <a:schemeClr val="dk1"/>
                </a:solidFill>
                <a:latin typeface="Arial"/>
                <a:ea typeface="Arial"/>
                <a:cs typeface="Arial"/>
                <a:sym typeface="Arial"/>
              </a:rPr>
              <a:t>1</a:t>
            </a:r>
            <a:endParaRPr/>
          </a:p>
        </p:txBody>
      </p:sp>
      <p:sp>
        <p:nvSpPr>
          <p:cNvPr id="56" name="Google Shape;56;p14"/>
          <p:cNvSpPr/>
          <p:nvPr/>
        </p:nvSpPr>
        <p:spPr>
          <a:xfrm>
            <a:off x="6556249" y="2696808"/>
            <a:ext cx="476456" cy="476456"/>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0D0D0"/>
              </a:solidFill>
              <a:latin typeface="Calibri"/>
              <a:ea typeface="Calibri"/>
              <a:cs typeface="Calibri"/>
              <a:sym typeface="Calibri"/>
            </a:endParaRPr>
          </a:p>
        </p:txBody>
      </p:sp>
      <p:sp>
        <p:nvSpPr>
          <p:cNvPr id="57" name="Google Shape;57;p14"/>
          <p:cNvSpPr/>
          <p:nvPr/>
        </p:nvSpPr>
        <p:spPr>
          <a:xfrm>
            <a:off x="6593978" y="2734537"/>
            <a:ext cx="400998" cy="4009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14"/>
          <p:cNvSpPr txBox="1"/>
          <p:nvPr/>
        </p:nvSpPr>
        <p:spPr>
          <a:xfrm>
            <a:off x="6556249" y="2765760"/>
            <a:ext cx="47645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a:solidFill>
                  <a:schemeClr val="dk1"/>
                </a:solidFill>
                <a:latin typeface="Arial"/>
                <a:ea typeface="Arial"/>
                <a:cs typeface="Arial"/>
                <a:sym typeface="Arial"/>
              </a:rPr>
              <a:t>2</a:t>
            </a:r>
            <a:endParaRPr/>
          </a:p>
        </p:txBody>
      </p:sp>
      <p:sp>
        <p:nvSpPr>
          <p:cNvPr id="59" name="Google Shape;59;p14"/>
          <p:cNvSpPr/>
          <p:nvPr/>
        </p:nvSpPr>
        <p:spPr>
          <a:xfrm>
            <a:off x="6556248" y="3667755"/>
            <a:ext cx="476456" cy="476456"/>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0D0D0"/>
              </a:solidFill>
              <a:latin typeface="Calibri"/>
              <a:ea typeface="Calibri"/>
              <a:cs typeface="Calibri"/>
              <a:sym typeface="Calibri"/>
            </a:endParaRPr>
          </a:p>
        </p:txBody>
      </p:sp>
      <p:sp>
        <p:nvSpPr>
          <p:cNvPr id="60" name="Google Shape;60;p14"/>
          <p:cNvSpPr/>
          <p:nvPr/>
        </p:nvSpPr>
        <p:spPr>
          <a:xfrm>
            <a:off x="6593977" y="3705484"/>
            <a:ext cx="400998" cy="4009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14"/>
          <p:cNvSpPr txBox="1"/>
          <p:nvPr/>
        </p:nvSpPr>
        <p:spPr>
          <a:xfrm>
            <a:off x="6556248" y="3736707"/>
            <a:ext cx="47645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a:solidFill>
                  <a:schemeClr val="dk1"/>
                </a:solidFill>
                <a:latin typeface="Arial"/>
                <a:ea typeface="Arial"/>
                <a:cs typeface="Arial"/>
                <a:sym typeface="Arial"/>
              </a:rPr>
              <a:t>3</a:t>
            </a:r>
            <a:endParaRPr/>
          </a:p>
        </p:txBody>
      </p:sp>
      <p:sp>
        <p:nvSpPr>
          <p:cNvPr id="62" name="Google Shape;62;p14"/>
          <p:cNvSpPr/>
          <p:nvPr/>
        </p:nvSpPr>
        <p:spPr>
          <a:xfrm>
            <a:off x="6556248" y="4638702"/>
            <a:ext cx="476456" cy="476456"/>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0D0D0"/>
              </a:solidFill>
              <a:latin typeface="Calibri"/>
              <a:ea typeface="Calibri"/>
              <a:cs typeface="Calibri"/>
              <a:sym typeface="Calibri"/>
            </a:endParaRPr>
          </a:p>
        </p:txBody>
      </p:sp>
      <p:sp>
        <p:nvSpPr>
          <p:cNvPr id="63" name="Google Shape;63;p14"/>
          <p:cNvSpPr/>
          <p:nvPr/>
        </p:nvSpPr>
        <p:spPr>
          <a:xfrm>
            <a:off x="6593977" y="4676431"/>
            <a:ext cx="400998" cy="4009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14"/>
          <p:cNvSpPr txBox="1"/>
          <p:nvPr/>
        </p:nvSpPr>
        <p:spPr>
          <a:xfrm>
            <a:off x="6556248" y="4707654"/>
            <a:ext cx="47645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a:solidFill>
                  <a:schemeClr val="dk1"/>
                </a:solidFill>
                <a:latin typeface="Arial"/>
                <a:ea typeface="Arial"/>
                <a:cs typeface="Arial"/>
                <a:sym typeface="Arial"/>
              </a:rPr>
              <a:t>4</a:t>
            </a:r>
            <a:endParaRPr/>
          </a:p>
        </p:txBody>
      </p:sp>
      <p:sp>
        <p:nvSpPr>
          <p:cNvPr id="65" name="Google Shape;65;p14"/>
          <p:cNvSpPr/>
          <p:nvPr/>
        </p:nvSpPr>
        <p:spPr>
          <a:xfrm>
            <a:off x="6563372" y="5609648"/>
            <a:ext cx="476456" cy="476456"/>
          </a:xfrm>
          <a:prstGeom prst="ellipse">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0D0D0"/>
              </a:solidFill>
              <a:latin typeface="Calibri"/>
              <a:ea typeface="Calibri"/>
              <a:cs typeface="Calibri"/>
              <a:sym typeface="Calibri"/>
            </a:endParaRPr>
          </a:p>
        </p:txBody>
      </p:sp>
      <p:sp>
        <p:nvSpPr>
          <p:cNvPr id="66" name="Google Shape;66;p14"/>
          <p:cNvSpPr/>
          <p:nvPr/>
        </p:nvSpPr>
        <p:spPr>
          <a:xfrm>
            <a:off x="6601101" y="5647377"/>
            <a:ext cx="400998" cy="4009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14"/>
          <p:cNvSpPr txBox="1"/>
          <p:nvPr/>
        </p:nvSpPr>
        <p:spPr>
          <a:xfrm>
            <a:off x="6563372" y="5678600"/>
            <a:ext cx="47645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i="0">
                <a:solidFill>
                  <a:schemeClr val="dk1"/>
                </a:solidFill>
                <a:latin typeface="Arial"/>
                <a:ea typeface="Arial"/>
                <a:cs typeface="Arial"/>
                <a:sym typeface="Arial"/>
              </a:rPr>
              <a:t>5</a:t>
            </a:r>
            <a:endParaRPr/>
          </a:p>
        </p:txBody>
      </p:sp>
      <p:sp>
        <p:nvSpPr>
          <p:cNvPr id="68" name="Google Shape;68;p14"/>
          <p:cNvSpPr/>
          <p:nvPr/>
        </p:nvSpPr>
        <p:spPr>
          <a:xfrm>
            <a:off x="7330813" y="1640924"/>
            <a:ext cx="37123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chemeClr val="accent5"/>
                </a:solidFill>
                <a:latin typeface="Arial"/>
                <a:ea typeface="Arial"/>
                <a:cs typeface="Arial"/>
                <a:sym typeface="Arial"/>
              </a:rPr>
              <a:t>SEND AN ADDITIONAL 500</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MISSIONARIES TO THE NATIONS</a:t>
            </a:r>
            <a:endParaRPr/>
          </a:p>
        </p:txBody>
      </p:sp>
      <p:sp>
        <p:nvSpPr>
          <p:cNvPr id="69" name="Google Shape;69;p14"/>
          <p:cNvSpPr/>
          <p:nvPr/>
        </p:nvSpPr>
        <p:spPr>
          <a:xfrm>
            <a:off x="7330813" y="2611870"/>
            <a:ext cx="40714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chemeClr val="accent5"/>
                </a:solidFill>
                <a:latin typeface="Arial"/>
                <a:ea typeface="Arial"/>
                <a:cs typeface="Arial"/>
                <a:sym typeface="Arial"/>
              </a:rPr>
              <a:t>MOBILIZE 500 GLOBAL MISSIONARY</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PARTNERS ON IMB TEAMS</a:t>
            </a:r>
            <a:endParaRPr sz="1800">
              <a:solidFill>
                <a:schemeClr val="dk1"/>
              </a:solidFill>
              <a:latin typeface="Calibri"/>
              <a:ea typeface="Calibri"/>
              <a:cs typeface="Calibri"/>
              <a:sym typeface="Calibri"/>
            </a:endParaRPr>
          </a:p>
        </p:txBody>
      </p:sp>
      <p:sp>
        <p:nvSpPr>
          <p:cNvPr id="70" name="Google Shape;70;p14"/>
          <p:cNvSpPr/>
          <p:nvPr/>
        </p:nvSpPr>
        <p:spPr>
          <a:xfrm>
            <a:off x="7330813" y="3582819"/>
            <a:ext cx="37848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chemeClr val="accent5"/>
                </a:solidFill>
                <a:latin typeface="Arial"/>
                <a:ea typeface="Arial"/>
                <a:cs typeface="Arial"/>
                <a:sym typeface="Arial"/>
              </a:rPr>
              <a:t>ENGAGE 75 GLOBAL CITIES WITH</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COMPREHENSIVE STRATEGIES</a:t>
            </a:r>
            <a:endParaRPr sz="1800">
              <a:solidFill>
                <a:schemeClr val="dk1"/>
              </a:solidFill>
              <a:latin typeface="Calibri"/>
              <a:ea typeface="Calibri"/>
              <a:cs typeface="Calibri"/>
              <a:sym typeface="Calibri"/>
            </a:endParaRPr>
          </a:p>
        </p:txBody>
      </p:sp>
      <p:sp>
        <p:nvSpPr>
          <p:cNvPr id="71" name="Google Shape;71;p14"/>
          <p:cNvSpPr/>
          <p:nvPr/>
        </p:nvSpPr>
        <p:spPr>
          <a:xfrm>
            <a:off x="7330813" y="4415265"/>
            <a:ext cx="439612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chemeClr val="accent5"/>
                </a:solidFill>
                <a:latin typeface="Arial"/>
                <a:ea typeface="Arial"/>
                <a:cs typeface="Arial"/>
                <a:sym typeface="Arial"/>
              </a:rPr>
              <a:t>MOBILIZE 75% OF SOUTHERN BAPTIST</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CHURCHES TO PRAYERFULLY AND</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FINANCIALLY SUPPORT THE IMB</a:t>
            </a:r>
            <a:endParaRPr sz="1800">
              <a:solidFill>
                <a:schemeClr val="dk1"/>
              </a:solidFill>
              <a:latin typeface="Calibri"/>
              <a:ea typeface="Calibri"/>
              <a:cs typeface="Calibri"/>
              <a:sym typeface="Calibri"/>
            </a:endParaRPr>
          </a:p>
        </p:txBody>
      </p:sp>
      <p:sp>
        <p:nvSpPr>
          <p:cNvPr id="72" name="Google Shape;72;p14"/>
          <p:cNvSpPr/>
          <p:nvPr/>
        </p:nvSpPr>
        <p:spPr>
          <a:xfrm>
            <a:off x="7330813" y="5524710"/>
            <a:ext cx="37848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chemeClr val="accent5"/>
                </a:solidFill>
                <a:latin typeface="Arial"/>
                <a:ea typeface="Arial"/>
                <a:cs typeface="Arial"/>
                <a:sym typeface="Arial"/>
              </a:rPr>
              <a:t>INCREASE GIVING TO THE IMB BY</a:t>
            </a:r>
            <a:br>
              <a:rPr lang="en-US" sz="1800" b="0" i="0">
                <a:solidFill>
                  <a:schemeClr val="accent5"/>
                </a:solidFill>
                <a:latin typeface="Arial"/>
                <a:ea typeface="Arial"/>
                <a:cs typeface="Arial"/>
                <a:sym typeface="Arial"/>
              </a:rPr>
            </a:br>
            <a:r>
              <a:rPr lang="en-US" sz="1800" b="0" i="0">
                <a:solidFill>
                  <a:schemeClr val="accent5"/>
                </a:solidFill>
                <a:latin typeface="Arial"/>
                <a:ea typeface="Arial"/>
                <a:cs typeface="Arial"/>
                <a:sym typeface="Arial"/>
              </a:rPr>
              <a:t>6% ANNUALLY</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chemeClr val="accent1"/>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2">
            <a:alphaModFix/>
          </a:blip>
          <a:srcRect/>
          <a:stretch/>
        </p:blipFill>
        <p:spPr>
          <a:xfrm>
            <a:off x="-4813" y="-1819425"/>
            <a:ext cx="12192000" cy="7763218"/>
          </a:xfrm>
          <a:prstGeom prst="rect">
            <a:avLst/>
          </a:prstGeom>
          <a:noFill/>
          <a:ln>
            <a:noFill/>
          </a:ln>
        </p:spPr>
      </p:pic>
      <p:sp>
        <p:nvSpPr>
          <p:cNvPr id="75" name="Google Shape;75;p15"/>
          <p:cNvSpPr/>
          <p:nvPr/>
        </p:nvSpPr>
        <p:spPr>
          <a:xfrm>
            <a:off x="59309" y="-5943392"/>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15"/>
          <p:cNvSpPr/>
          <p:nvPr/>
        </p:nvSpPr>
        <p:spPr>
          <a:xfrm>
            <a:off x="1290549" y="-6258444"/>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 name="Google Shape;77;p15"/>
          <p:cNvPicPr preferRelativeResize="0"/>
          <p:nvPr/>
        </p:nvPicPr>
        <p:blipFill rotWithShape="1">
          <a:blip r:embed="rId3">
            <a:alphaModFix/>
          </a:blip>
          <a:srcRect/>
          <a:stretch/>
        </p:blipFill>
        <p:spPr>
          <a:xfrm>
            <a:off x="3796581" y="3267148"/>
            <a:ext cx="237135" cy="345683"/>
          </a:xfrm>
          <a:prstGeom prst="rect">
            <a:avLst/>
          </a:prstGeom>
          <a:noFill/>
          <a:ln>
            <a:noFill/>
          </a:ln>
        </p:spPr>
      </p:pic>
      <p:sp>
        <p:nvSpPr>
          <p:cNvPr id="78" name="Google Shape;78;p15"/>
          <p:cNvSpPr txBox="1"/>
          <p:nvPr/>
        </p:nvSpPr>
        <p:spPr>
          <a:xfrm>
            <a:off x="4726834" y="3316879"/>
            <a:ext cx="154398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AMERICAS</a:t>
            </a:r>
            <a:endParaRPr/>
          </a:p>
        </p:txBody>
      </p:sp>
      <p:sp>
        <p:nvSpPr>
          <p:cNvPr id="79" name="Google Shape;79;p15"/>
          <p:cNvSpPr txBox="1"/>
          <p:nvPr/>
        </p:nvSpPr>
        <p:spPr>
          <a:xfrm>
            <a:off x="7358507" y="3096554"/>
            <a:ext cx="22688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SUB-SAHARAN</a:t>
            </a:r>
            <a:br>
              <a:rPr lang="en-US" sz="1000" b="0" i="0">
                <a:solidFill>
                  <a:schemeClr val="dk1"/>
                </a:solidFill>
                <a:latin typeface="Arial"/>
                <a:ea typeface="Arial"/>
                <a:cs typeface="Arial"/>
                <a:sym typeface="Arial"/>
              </a:rPr>
            </a:br>
            <a:r>
              <a:rPr lang="en-US" sz="1000" b="0" i="0">
                <a:solidFill>
                  <a:schemeClr val="dk1"/>
                </a:solidFill>
                <a:latin typeface="Arial"/>
                <a:ea typeface="Arial"/>
                <a:cs typeface="Arial"/>
                <a:sym typeface="Arial"/>
              </a:rPr>
              <a:t>AFRICA</a:t>
            </a:r>
            <a:endParaRPr/>
          </a:p>
        </p:txBody>
      </p:sp>
      <p:sp>
        <p:nvSpPr>
          <p:cNvPr id="80" name="Google Shape;80;p15"/>
          <p:cNvSpPr txBox="1"/>
          <p:nvPr/>
        </p:nvSpPr>
        <p:spPr>
          <a:xfrm>
            <a:off x="2950510" y="1803489"/>
            <a:ext cx="2147160" cy="553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NORTHERN AFRICA</a:t>
            </a:r>
            <a:br>
              <a:rPr lang="en-US" sz="1000" b="0" i="0">
                <a:solidFill>
                  <a:schemeClr val="dk1"/>
                </a:solidFill>
                <a:latin typeface="Arial"/>
                <a:ea typeface="Arial"/>
                <a:cs typeface="Arial"/>
                <a:sym typeface="Arial"/>
              </a:rPr>
            </a:br>
            <a:r>
              <a:rPr lang="en-US" sz="1000" b="0" i="0">
                <a:solidFill>
                  <a:schemeClr val="dk1"/>
                </a:solidFill>
                <a:latin typeface="Arial"/>
                <a:ea typeface="Arial"/>
                <a:cs typeface="Arial"/>
                <a:sym typeface="Arial"/>
              </a:rPr>
              <a:t>AND THE</a:t>
            </a:r>
            <a:br>
              <a:rPr lang="en-US" sz="1000" b="0" i="0">
                <a:solidFill>
                  <a:schemeClr val="dk1"/>
                </a:solidFill>
                <a:latin typeface="Arial"/>
                <a:ea typeface="Arial"/>
                <a:cs typeface="Arial"/>
                <a:sym typeface="Arial"/>
              </a:rPr>
            </a:br>
            <a:r>
              <a:rPr lang="en-US" sz="1000" b="0" i="0">
                <a:solidFill>
                  <a:schemeClr val="dk1"/>
                </a:solidFill>
                <a:latin typeface="Arial"/>
                <a:ea typeface="Arial"/>
                <a:cs typeface="Arial"/>
                <a:sym typeface="Arial"/>
              </a:rPr>
              <a:t>MIDDLE EAST</a:t>
            </a:r>
            <a:endParaRPr/>
          </a:p>
        </p:txBody>
      </p:sp>
      <p:sp>
        <p:nvSpPr>
          <p:cNvPr id="81" name="Google Shape;81;p15"/>
          <p:cNvSpPr txBox="1"/>
          <p:nvPr/>
        </p:nvSpPr>
        <p:spPr>
          <a:xfrm>
            <a:off x="6667680" y="906490"/>
            <a:ext cx="154398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EUROPE</a:t>
            </a:r>
            <a:endParaRPr/>
          </a:p>
        </p:txBody>
      </p:sp>
      <p:sp>
        <p:nvSpPr>
          <p:cNvPr id="82" name="Google Shape;82;p15"/>
          <p:cNvSpPr txBox="1"/>
          <p:nvPr/>
        </p:nvSpPr>
        <p:spPr>
          <a:xfrm>
            <a:off x="8159598" y="1347302"/>
            <a:ext cx="21060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CENTRAL ASIA</a:t>
            </a:r>
            <a:endParaRPr/>
          </a:p>
        </p:txBody>
      </p:sp>
      <p:sp>
        <p:nvSpPr>
          <p:cNvPr id="83" name="Google Shape;83;p15"/>
          <p:cNvSpPr txBox="1"/>
          <p:nvPr/>
        </p:nvSpPr>
        <p:spPr>
          <a:xfrm>
            <a:off x="8701275" y="1888171"/>
            <a:ext cx="21060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SOUTH ASIA</a:t>
            </a:r>
            <a:endParaRPr/>
          </a:p>
        </p:txBody>
      </p:sp>
      <p:sp>
        <p:nvSpPr>
          <p:cNvPr id="84" name="Google Shape;84;p15"/>
          <p:cNvSpPr txBox="1"/>
          <p:nvPr/>
        </p:nvSpPr>
        <p:spPr>
          <a:xfrm>
            <a:off x="9858594" y="2357687"/>
            <a:ext cx="21060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ASIA-PACIFIC RIM</a:t>
            </a:r>
            <a:endParaRPr/>
          </a:p>
        </p:txBody>
      </p:sp>
      <p:sp>
        <p:nvSpPr>
          <p:cNvPr id="85" name="Google Shape;85;p15"/>
          <p:cNvSpPr txBox="1"/>
          <p:nvPr/>
        </p:nvSpPr>
        <p:spPr>
          <a:xfrm>
            <a:off x="10947951" y="1853966"/>
            <a:ext cx="21060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Arial"/>
                <a:ea typeface="Arial"/>
                <a:cs typeface="Arial"/>
                <a:sym typeface="Arial"/>
              </a:rPr>
              <a:t>DEAF</a:t>
            </a:r>
            <a:endParaRPr/>
          </a:p>
        </p:txBody>
      </p:sp>
      <p:sp>
        <p:nvSpPr>
          <p:cNvPr id="86" name="Google Shape;86;p15"/>
          <p:cNvSpPr txBox="1"/>
          <p:nvPr/>
        </p:nvSpPr>
        <p:spPr>
          <a:xfrm>
            <a:off x="609603" y="4776105"/>
            <a:ext cx="9376878"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i="0">
                <a:solidFill>
                  <a:schemeClr val="dk1"/>
                </a:solidFill>
                <a:latin typeface="Arial"/>
                <a:ea typeface="Arial"/>
                <a:cs typeface="Arial"/>
                <a:sym typeface="Arial"/>
              </a:rPr>
              <a:t>WHERE WE WORK</a:t>
            </a:r>
            <a:endParaRPr/>
          </a:p>
          <a:p>
            <a:pPr marL="0" marR="0" lvl="0" indent="0" algn="l" rtl="0">
              <a:spcBef>
                <a:spcPts val="0"/>
              </a:spcBef>
              <a:spcAft>
                <a:spcPts val="0"/>
              </a:spcAft>
              <a:buNone/>
            </a:pPr>
            <a:r>
              <a:rPr lang="en-US" sz="2400" b="1" i="0">
                <a:solidFill>
                  <a:schemeClr val="accent5"/>
                </a:solidFill>
                <a:latin typeface="Arial"/>
                <a:ea typeface="Arial"/>
                <a:cs typeface="Arial"/>
                <a:sym typeface="Arial"/>
              </a:rPr>
              <a:t>59% PERCENT OF THE WORLD'S POPULATION</a:t>
            </a:r>
            <a:br>
              <a:rPr lang="en-US" sz="2400" b="1" i="0">
                <a:solidFill>
                  <a:schemeClr val="dk2"/>
                </a:solidFill>
                <a:latin typeface="Arial"/>
                <a:ea typeface="Arial"/>
                <a:cs typeface="Arial"/>
                <a:sym typeface="Arial"/>
              </a:rPr>
            </a:br>
            <a:r>
              <a:rPr lang="en-US" sz="2400" b="1" i="0">
                <a:solidFill>
                  <a:schemeClr val="accent4"/>
                </a:solidFill>
                <a:latin typeface="Arial"/>
                <a:ea typeface="Arial"/>
                <a:cs typeface="Arial"/>
                <a:sym typeface="Arial"/>
              </a:rPr>
              <a:t>(4.6 BILLION PEOPLE)</a:t>
            </a:r>
            <a:r>
              <a:rPr lang="en-US" sz="2400" b="1" i="0">
                <a:solidFill>
                  <a:schemeClr val="accent5"/>
                </a:solidFill>
                <a:latin typeface="Arial"/>
                <a:ea typeface="Arial"/>
                <a:cs typeface="Arial"/>
                <a:sym typeface="Arial"/>
              </a:rPr>
              <a:t> ARE CONSIDERED </a:t>
            </a:r>
            <a:r>
              <a:rPr lang="en-US" sz="2400" b="1" i="0">
                <a:solidFill>
                  <a:schemeClr val="accent4"/>
                </a:solidFill>
                <a:latin typeface="Arial"/>
                <a:ea typeface="Arial"/>
                <a:cs typeface="Arial"/>
                <a:sym typeface="Arial"/>
              </a:rPr>
              <a:t>UNREACHED.</a:t>
            </a:r>
            <a:endParaRPr/>
          </a:p>
        </p:txBody>
      </p:sp>
      <p:sp>
        <p:nvSpPr>
          <p:cNvPr id="87" name="Google Shape;87;p15"/>
          <p:cNvSpPr/>
          <p:nvPr/>
        </p:nvSpPr>
        <p:spPr>
          <a:xfrm>
            <a:off x="609600" y="685800"/>
            <a:ext cx="10972800" cy="548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15"/>
          <p:cNvSpPr/>
          <p:nvPr/>
        </p:nvSpPr>
        <p:spPr>
          <a:xfrm>
            <a:off x="-1206391" y="6492804"/>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15"/>
          <p:cNvSpPr/>
          <p:nvPr/>
        </p:nvSpPr>
        <p:spPr>
          <a:xfrm>
            <a:off x="-3557553" y="6191535"/>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15"/>
          <p:cNvSpPr/>
          <p:nvPr/>
        </p:nvSpPr>
        <p:spPr>
          <a:xfrm flipH="1">
            <a:off x="9370989" y="5095025"/>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15"/>
          <p:cNvSpPr/>
          <p:nvPr/>
        </p:nvSpPr>
        <p:spPr>
          <a:xfrm flipH="1">
            <a:off x="8215824" y="5860577"/>
            <a:ext cx="6666532" cy="6666532"/>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2" name="Google Shape;92;p15"/>
          <p:cNvCxnSpPr/>
          <p:nvPr/>
        </p:nvCxnSpPr>
        <p:spPr>
          <a:xfrm rot="10800000">
            <a:off x="4081109" y="3439989"/>
            <a:ext cx="698668" cy="0"/>
          </a:xfrm>
          <a:prstGeom prst="straightConnector1">
            <a:avLst/>
          </a:prstGeom>
          <a:noFill/>
          <a:ln w="12700" cap="flat" cmpd="sng">
            <a:solidFill>
              <a:schemeClr val="dk1"/>
            </a:solidFill>
            <a:prstDash val="solid"/>
            <a:miter lim="800000"/>
            <a:headEnd type="none" w="sm" len="sm"/>
            <a:tailEnd type="oval" w="sm" len="sm"/>
          </a:ln>
        </p:spPr>
      </p:cxnSp>
      <p:cxnSp>
        <p:nvCxnSpPr>
          <p:cNvPr id="93" name="Google Shape;93;p15"/>
          <p:cNvCxnSpPr/>
          <p:nvPr/>
        </p:nvCxnSpPr>
        <p:spPr>
          <a:xfrm rot="10800000">
            <a:off x="6835135" y="3305782"/>
            <a:ext cx="581128" cy="0"/>
          </a:xfrm>
          <a:prstGeom prst="straightConnector1">
            <a:avLst/>
          </a:prstGeom>
          <a:noFill/>
          <a:ln w="12700" cap="flat" cmpd="sng">
            <a:solidFill>
              <a:schemeClr val="dk1"/>
            </a:solidFill>
            <a:prstDash val="solid"/>
            <a:miter lim="800000"/>
            <a:headEnd type="none" w="sm" len="sm"/>
            <a:tailEnd type="oval" w="sm" len="sm"/>
          </a:ln>
        </p:spPr>
      </p:cxnSp>
      <p:pic>
        <p:nvPicPr>
          <p:cNvPr id="94" name="Google Shape;94;p15"/>
          <p:cNvPicPr preferRelativeResize="0"/>
          <p:nvPr/>
        </p:nvPicPr>
        <p:blipFill rotWithShape="1">
          <a:blip r:embed="rId3">
            <a:alphaModFix/>
          </a:blip>
          <a:srcRect/>
          <a:stretch/>
        </p:blipFill>
        <p:spPr>
          <a:xfrm>
            <a:off x="5589741" y="1907647"/>
            <a:ext cx="237135" cy="345683"/>
          </a:xfrm>
          <a:prstGeom prst="rect">
            <a:avLst/>
          </a:prstGeom>
          <a:noFill/>
          <a:ln>
            <a:noFill/>
          </a:ln>
        </p:spPr>
      </p:pic>
      <p:pic>
        <p:nvPicPr>
          <p:cNvPr id="95" name="Google Shape;95;p15"/>
          <p:cNvPicPr preferRelativeResize="0"/>
          <p:nvPr/>
        </p:nvPicPr>
        <p:blipFill rotWithShape="1">
          <a:blip r:embed="rId3">
            <a:alphaModFix/>
          </a:blip>
          <a:srcRect/>
          <a:stretch/>
        </p:blipFill>
        <p:spPr>
          <a:xfrm>
            <a:off x="6195570" y="856759"/>
            <a:ext cx="237135" cy="345683"/>
          </a:xfrm>
          <a:prstGeom prst="rect">
            <a:avLst/>
          </a:prstGeom>
          <a:noFill/>
          <a:ln>
            <a:noFill/>
          </a:ln>
        </p:spPr>
      </p:pic>
      <p:pic>
        <p:nvPicPr>
          <p:cNvPr id="96" name="Google Shape;96;p15"/>
          <p:cNvPicPr preferRelativeResize="0"/>
          <p:nvPr/>
        </p:nvPicPr>
        <p:blipFill rotWithShape="1">
          <a:blip r:embed="rId3">
            <a:alphaModFix/>
          </a:blip>
          <a:srcRect/>
          <a:stretch/>
        </p:blipFill>
        <p:spPr>
          <a:xfrm>
            <a:off x="7667351" y="1297571"/>
            <a:ext cx="237135" cy="345683"/>
          </a:xfrm>
          <a:prstGeom prst="rect">
            <a:avLst/>
          </a:prstGeom>
          <a:noFill/>
          <a:ln>
            <a:noFill/>
          </a:ln>
        </p:spPr>
      </p:pic>
      <p:pic>
        <p:nvPicPr>
          <p:cNvPr id="97" name="Google Shape;97;p15"/>
          <p:cNvPicPr preferRelativeResize="0"/>
          <p:nvPr/>
        </p:nvPicPr>
        <p:blipFill rotWithShape="1">
          <a:blip r:embed="rId3">
            <a:alphaModFix/>
          </a:blip>
          <a:srcRect/>
          <a:stretch/>
        </p:blipFill>
        <p:spPr>
          <a:xfrm>
            <a:off x="8208612" y="1838440"/>
            <a:ext cx="237135" cy="345683"/>
          </a:xfrm>
          <a:prstGeom prst="rect">
            <a:avLst/>
          </a:prstGeom>
          <a:noFill/>
          <a:ln>
            <a:noFill/>
          </a:ln>
        </p:spPr>
      </p:pic>
      <p:pic>
        <p:nvPicPr>
          <p:cNvPr id="98" name="Google Shape;98;p15"/>
          <p:cNvPicPr preferRelativeResize="0"/>
          <p:nvPr/>
        </p:nvPicPr>
        <p:blipFill rotWithShape="1">
          <a:blip r:embed="rId3">
            <a:alphaModFix/>
          </a:blip>
          <a:srcRect/>
          <a:stretch/>
        </p:blipFill>
        <p:spPr>
          <a:xfrm>
            <a:off x="9397280" y="2307956"/>
            <a:ext cx="237135" cy="345683"/>
          </a:xfrm>
          <a:prstGeom prst="rect">
            <a:avLst/>
          </a:prstGeom>
          <a:noFill/>
          <a:ln>
            <a:noFill/>
          </a:ln>
        </p:spPr>
      </p:pic>
      <p:pic>
        <p:nvPicPr>
          <p:cNvPr id="99" name="Google Shape;99;p15"/>
          <p:cNvPicPr preferRelativeResize="0"/>
          <p:nvPr/>
        </p:nvPicPr>
        <p:blipFill rotWithShape="1">
          <a:blip r:embed="rId3">
            <a:alphaModFix/>
          </a:blip>
          <a:srcRect/>
          <a:stretch/>
        </p:blipFill>
        <p:spPr>
          <a:xfrm>
            <a:off x="6553161" y="3123768"/>
            <a:ext cx="237135" cy="345683"/>
          </a:xfrm>
          <a:prstGeom prst="rect">
            <a:avLst/>
          </a:prstGeom>
          <a:noFill/>
          <a:ln>
            <a:noFill/>
          </a:ln>
        </p:spPr>
      </p:pic>
      <p:pic>
        <p:nvPicPr>
          <p:cNvPr id="100" name="Google Shape;100;p15"/>
          <p:cNvPicPr preferRelativeResize="0"/>
          <p:nvPr/>
        </p:nvPicPr>
        <p:blipFill rotWithShape="1">
          <a:blip r:embed="rId3">
            <a:alphaModFix/>
          </a:blip>
          <a:srcRect/>
          <a:stretch/>
        </p:blipFill>
        <p:spPr>
          <a:xfrm>
            <a:off x="10460196" y="1804754"/>
            <a:ext cx="237135" cy="345683"/>
          </a:xfrm>
          <a:prstGeom prst="rect">
            <a:avLst/>
          </a:prstGeom>
          <a:noFill/>
          <a:ln>
            <a:noFill/>
          </a:ln>
        </p:spPr>
      </p:pic>
      <p:cxnSp>
        <p:nvCxnSpPr>
          <p:cNvPr id="101" name="Google Shape;101;p15"/>
          <p:cNvCxnSpPr/>
          <p:nvPr/>
        </p:nvCxnSpPr>
        <p:spPr>
          <a:xfrm rot="10800000">
            <a:off x="5054353" y="2080488"/>
            <a:ext cx="502028" cy="0"/>
          </a:xfrm>
          <a:prstGeom prst="straightConnector1">
            <a:avLst/>
          </a:prstGeom>
          <a:noFill/>
          <a:ln w="12700" cap="flat" cmpd="sng">
            <a:solidFill>
              <a:schemeClr val="dk1"/>
            </a:solidFill>
            <a:prstDash val="solid"/>
            <a:miter lim="800000"/>
            <a:headEnd type="oval" w="sm" len="sm"/>
            <a:tailEnd type="none" w="sm" len="sm"/>
          </a:ln>
        </p:spPr>
      </p:cxnSp>
      <p:cxnSp>
        <p:nvCxnSpPr>
          <p:cNvPr id="102" name="Google Shape;102;p15"/>
          <p:cNvCxnSpPr/>
          <p:nvPr/>
        </p:nvCxnSpPr>
        <p:spPr>
          <a:xfrm rot="10800000">
            <a:off x="6477305" y="1029601"/>
            <a:ext cx="238505" cy="0"/>
          </a:xfrm>
          <a:prstGeom prst="straightConnector1">
            <a:avLst/>
          </a:prstGeom>
          <a:noFill/>
          <a:ln w="12700" cap="flat" cmpd="sng">
            <a:solidFill>
              <a:schemeClr val="dk1"/>
            </a:solidFill>
            <a:prstDash val="solid"/>
            <a:miter lim="800000"/>
            <a:headEnd type="none" w="sm" len="sm"/>
            <a:tailEnd type="oval" w="sm" len="sm"/>
          </a:ln>
        </p:spPr>
      </p:cxnSp>
      <p:cxnSp>
        <p:nvCxnSpPr>
          <p:cNvPr id="103" name="Google Shape;103;p15"/>
          <p:cNvCxnSpPr/>
          <p:nvPr/>
        </p:nvCxnSpPr>
        <p:spPr>
          <a:xfrm rot="10800000">
            <a:off x="7964409" y="1470412"/>
            <a:ext cx="238506" cy="0"/>
          </a:xfrm>
          <a:prstGeom prst="straightConnector1">
            <a:avLst/>
          </a:prstGeom>
          <a:noFill/>
          <a:ln w="12700" cap="flat" cmpd="sng">
            <a:solidFill>
              <a:schemeClr val="dk1"/>
            </a:solidFill>
            <a:prstDash val="solid"/>
            <a:miter lim="800000"/>
            <a:headEnd type="none" w="sm" len="sm"/>
            <a:tailEnd type="oval" w="sm" len="sm"/>
          </a:ln>
        </p:spPr>
      </p:cxnSp>
      <p:cxnSp>
        <p:nvCxnSpPr>
          <p:cNvPr id="104" name="Google Shape;104;p15"/>
          <p:cNvCxnSpPr/>
          <p:nvPr/>
        </p:nvCxnSpPr>
        <p:spPr>
          <a:xfrm rot="10800000">
            <a:off x="8502910" y="2011281"/>
            <a:ext cx="238506" cy="0"/>
          </a:xfrm>
          <a:prstGeom prst="straightConnector1">
            <a:avLst/>
          </a:prstGeom>
          <a:noFill/>
          <a:ln w="12700" cap="flat" cmpd="sng">
            <a:solidFill>
              <a:schemeClr val="dk1"/>
            </a:solidFill>
            <a:prstDash val="solid"/>
            <a:miter lim="800000"/>
            <a:headEnd type="none" w="sm" len="sm"/>
            <a:tailEnd type="oval" w="sm" len="sm"/>
          </a:ln>
        </p:spPr>
      </p:cxnSp>
      <p:cxnSp>
        <p:nvCxnSpPr>
          <p:cNvPr id="105" name="Google Shape;105;p15"/>
          <p:cNvCxnSpPr/>
          <p:nvPr/>
        </p:nvCxnSpPr>
        <p:spPr>
          <a:xfrm rot="10800000">
            <a:off x="9672379" y="2480797"/>
            <a:ext cx="238506" cy="0"/>
          </a:xfrm>
          <a:prstGeom prst="straightConnector1">
            <a:avLst/>
          </a:prstGeom>
          <a:noFill/>
          <a:ln w="12700" cap="flat" cmpd="sng">
            <a:solidFill>
              <a:schemeClr val="dk1"/>
            </a:solidFill>
            <a:prstDash val="solid"/>
            <a:miter lim="800000"/>
            <a:headEnd type="none" w="sm" len="sm"/>
            <a:tailEnd type="oval" w="sm" len="sm"/>
          </a:ln>
        </p:spPr>
      </p:cxnSp>
      <p:cxnSp>
        <p:nvCxnSpPr>
          <p:cNvPr id="106" name="Google Shape;106;p15"/>
          <p:cNvCxnSpPr/>
          <p:nvPr/>
        </p:nvCxnSpPr>
        <p:spPr>
          <a:xfrm rot="10800000">
            <a:off x="10755217" y="1977595"/>
            <a:ext cx="238506" cy="0"/>
          </a:xfrm>
          <a:prstGeom prst="straightConnector1">
            <a:avLst/>
          </a:prstGeom>
          <a:noFill/>
          <a:ln w="12700" cap="flat" cmpd="sng">
            <a:solidFill>
              <a:schemeClr val="dk1"/>
            </a:solidFill>
            <a:prstDash val="solid"/>
            <a:miter lim="800000"/>
            <a:headEnd type="none" w="sm" len="sm"/>
            <a:tailEnd type="oval"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
        <p:cNvGrpSpPr/>
        <p:nvPr/>
      </p:nvGrpSpPr>
      <p:grpSpPr>
        <a:xfrm>
          <a:off x="0" y="0"/>
          <a:ext cx="0" cy="0"/>
          <a:chOff x="0" y="0"/>
          <a:chExt cx="0" cy="0"/>
        </a:xfrm>
      </p:grpSpPr>
      <p:pic>
        <p:nvPicPr>
          <p:cNvPr id="224" name="Google Shape;224;p5"/>
          <p:cNvPicPr preferRelativeResize="0"/>
          <p:nvPr/>
        </p:nvPicPr>
        <p:blipFill rotWithShape="1">
          <a:blip r:embed="rId3">
            <a:alphaModFix/>
          </a:blip>
          <a:srcRect/>
          <a:stretch/>
        </p:blipFill>
        <p:spPr>
          <a:xfrm>
            <a:off x="4183856" y="2772839"/>
            <a:ext cx="3824288" cy="131232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IMB Presence Point">
      <a:dk1>
        <a:srgbClr val="1B365D"/>
      </a:dk1>
      <a:lt1>
        <a:srgbClr val="48797B"/>
      </a:lt1>
      <a:dk2>
        <a:srgbClr val="009681"/>
      </a:dk2>
      <a:lt2>
        <a:srgbClr val="B83A4B"/>
      </a:lt2>
      <a:accent1>
        <a:srgbClr val="B2B3B2"/>
      </a:accent1>
      <a:accent2>
        <a:srgbClr val="707371"/>
      </a:accent2>
      <a:accent3>
        <a:srgbClr val="F3D54E"/>
      </a:accent3>
      <a:accent4>
        <a:srgbClr val="E87722"/>
      </a:accent4>
      <a:accent5>
        <a:srgbClr val="FFFFFF"/>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Words>
  <Application>Microsoft Office PowerPoint</Application>
  <PresentationFormat>Widescreen</PresentationFormat>
  <Paragraphs>3</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Source Han Sans KR</vt:lpstr>
      <vt:lpstr>Arial</vt:lpstr>
      <vt:lpstr>Calibri</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Chan Jin</cp:lastModifiedBy>
  <cp:revision>1</cp:revision>
  <dcterms:created xsi:type="dcterms:W3CDTF">2021-04-22T18:58:05Z</dcterms:created>
  <dcterms:modified xsi:type="dcterms:W3CDTF">2022-09-28T02:33:23Z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0x010100E156D7A926034149AC6F13103ADED445</vt:lpwstr>
  </property>
</Properties>
</file>