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3"/>
  </p:sldMasterIdLst>
  <p:sldIdLst>
    <p:sldId id="256" r:id="rId4"/>
    <p:sldId id="262" r:id="rId5"/>
    <p:sldId id="263" r:id="rId6"/>
    <p:sldId id="261" r:id="rId7"/>
    <p:sldId id="264" r:id="rId8"/>
  </p:sldIdLst>
  <p:sldSz cx="12192000" cy="6858000"/>
  <p:notesSz cx="6858000" cy="9144000"/>
  <p:embeddedFontLst>
    <p:embeddedFont>
      <p:font typeface="Azo Sans" panose="020B0603030303020204" pitchFamily="2" charset="0"/>
      <p:regular r:id="rId9"/>
      <p:bold r:id="rId10"/>
      <p:italic r:id="rId11"/>
      <p:boldItalic r:id="rId12"/>
    </p:embeddedFont>
    <p:embeddedFont>
      <p:font typeface="Azo Sans Medium" panose="020B0703030303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roforma" panose="000004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6197"/>
  </p:normalViewPr>
  <p:slideViewPr>
    <p:cSldViewPr snapToGrid="0">
      <p:cViewPr varScale="1">
        <p:scale>
          <a:sx n="107" d="100"/>
          <a:sy n="107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zo Sans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 Medium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rofor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rowd of people walking on a busy street&#10;&#10;Description automatically generated">
            <a:extLst>
              <a:ext uri="{FF2B5EF4-FFF2-40B4-BE49-F238E27FC236}">
                <a16:creationId xmlns:a16="http://schemas.microsoft.com/office/drawing/2014/main" id="{44A86200-2147-559F-89AE-4C60BAEF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8" t="7439" r="4782" b="1605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82607-2AD8-DD4B-F420-AAF2FFC84620}"/>
              </a:ext>
            </a:extLst>
          </p:cNvPr>
          <p:cNvSpPr/>
          <p:nvPr/>
        </p:nvSpPr>
        <p:spPr>
          <a:xfrm>
            <a:off x="-23186" y="0"/>
            <a:ext cx="12238373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70000"/>
                </a:srgbClr>
              </a:gs>
              <a:gs pos="0">
                <a:srgbClr val="000000">
                  <a:alpha val="64991"/>
                  <a:lumMod val="100000"/>
                </a:srgbClr>
              </a:gs>
              <a:gs pos="65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83E47-E748-DE15-F311-BE34EB456957}"/>
              </a:ext>
            </a:extLst>
          </p:cNvPr>
          <p:cNvSpPr txBox="1"/>
          <p:nvPr/>
        </p:nvSpPr>
        <p:spPr>
          <a:xfrm>
            <a:off x="660401" y="748841"/>
            <a:ext cx="10914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100000"/>
              </a:lnSpc>
            </a:pPr>
            <a:r>
              <a:rPr lang="es-ES" sz="5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UNIDOS IMPACTANDO EL ESTADO DE PERDICIÓN DEL HOMBRE</a:t>
            </a:r>
            <a:endParaRPr lang="en-US" sz="5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422BB9-0ACD-8D54-2FEA-E508E933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1770" y="4475966"/>
            <a:ext cx="2308461" cy="185461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C7B55A-634F-B129-263F-9F920F52DF9C}"/>
              </a:ext>
            </a:extLst>
          </p:cNvPr>
          <p:cNvCxnSpPr>
            <a:cxnSpLocks/>
          </p:cNvCxnSpPr>
          <p:nvPr/>
        </p:nvCxnSpPr>
        <p:spPr>
          <a:xfrm flipH="1">
            <a:off x="724285" y="2613170"/>
            <a:ext cx="10807315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5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ower in a city&#10;&#10;Description automatically generated">
            <a:extLst>
              <a:ext uri="{FF2B5EF4-FFF2-40B4-BE49-F238E27FC236}">
                <a16:creationId xmlns:a16="http://schemas.microsoft.com/office/drawing/2014/main" id="{E1508238-3764-46E3-9922-6CA8D154C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t="14572" r="20324" b="18290"/>
          <a:stretch/>
        </p:blipFill>
        <p:spPr>
          <a:xfrm>
            <a:off x="-5445" y="0"/>
            <a:ext cx="122137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30CF5-2FB2-3397-6B33-53CF27514EFC}"/>
              </a:ext>
            </a:extLst>
          </p:cNvPr>
          <p:cNvSpPr txBox="1"/>
          <p:nvPr/>
        </p:nvSpPr>
        <p:spPr>
          <a:xfrm>
            <a:off x="788169" y="462223"/>
            <a:ext cx="84903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4000" dirty="0">
                <a:latin typeface="Azo Sans" panose="020B0603030303020204" pitchFamily="34" charset="77"/>
              </a:rPr>
              <a:t>El</a:t>
            </a:r>
            <a:r>
              <a:rPr lang="en-US" sz="6000" b="1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100% </a:t>
            </a:r>
            <a:r>
              <a:rPr lang="es-ES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de tus aportaciones a la Ofrenda de Navidad </a:t>
            </a:r>
            <a:r>
              <a:rPr lang="es-ES" sz="4000" b="0" i="0" kern="1200" dirty="0" err="1">
                <a:effectLst/>
                <a:latin typeface="Azo Sans" panose="020B0603030303020204" pitchFamily="34" charset="77"/>
                <a:ea typeface="+mn-ea"/>
                <a:cs typeface="+mn-cs"/>
              </a:rPr>
              <a:t>Lottie</a:t>
            </a:r>
            <a:r>
              <a:rPr lang="es-ES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Moon hace posible la transformación mediante el evangelio entre los no alcanzados.</a:t>
            </a:r>
            <a:endParaRPr lang="en-US" sz="40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E409-3226-C4EF-2469-77424DD04EF5}"/>
              </a:ext>
            </a:extLst>
          </p:cNvPr>
          <p:cNvSpPr txBox="1"/>
          <p:nvPr/>
        </p:nvSpPr>
        <p:spPr>
          <a:xfrm>
            <a:off x="788170" y="4980874"/>
            <a:ext cx="502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Lottie</a:t>
            </a:r>
            <a:r>
              <a:rPr lang="es-E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Moon Christmas </a:t>
            </a:r>
            <a:r>
              <a:rPr lang="es-ES" sz="12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Offering</a:t>
            </a:r>
            <a:r>
              <a:rPr lang="es-E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es una marca registrada de la WMU</a:t>
            </a:r>
            <a:endParaRPr lang="en-US" sz="12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B52F-4331-3F8D-D37F-8223311F4BBF}"/>
              </a:ext>
            </a:extLst>
          </p:cNvPr>
          <p:cNvSpPr txBox="1"/>
          <p:nvPr/>
        </p:nvSpPr>
        <p:spPr>
          <a:xfrm>
            <a:off x="788171" y="4330603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E315DD-345B-82EA-1DB6-A784EEF3A8BC}"/>
              </a:ext>
            </a:extLst>
          </p:cNvPr>
          <p:cNvCxnSpPr>
            <a:cxnSpLocks/>
          </p:cNvCxnSpPr>
          <p:nvPr/>
        </p:nvCxnSpPr>
        <p:spPr>
          <a:xfrm flipH="1">
            <a:off x="788169" y="4118815"/>
            <a:ext cx="837376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4496A4E-3E7C-41E8-695F-76B656FA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21D80C2D-1974-649B-FB57-BE2916396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" t="20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AD99FB-7494-0A00-E6BE-2EF058AC03FA}"/>
              </a:ext>
            </a:extLst>
          </p:cNvPr>
          <p:cNvSpPr/>
          <p:nvPr/>
        </p:nvSpPr>
        <p:spPr>
          <a:xfrm>
            <a:off x="-23186" y="-1"/>
            <a:ext cx="12238373" cy="685800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4991"/>
                  <a:lumMod val="100000"/>
                </a:srgbClr>
              </a:gs>
              <a:gs pos="5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E0224-B829-2152-13BA-7F8519C276E0}"/>
              </a:ext>
            </a:extLst>
          </p:cNvPr>
          <p:cNvSpPr txBox="1"/>
          <p:nvPr/>
        </p:nvSpPr>
        <p:spPr>
          <a:xfrm>
            <a:off x="788169" y="527421"/>
            <a:ext cx="1074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s-E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La meta de nuestra iglesia </a:t>
            </a: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$0,000,000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13FB9-1EE6-06E7-6696-AC079A54F0F0}"/>
              </a:ext>
            </a:extLst>
          </p:cNvPr>
          <p:cNvSpPr txBox="1"/>
          <p:nvPr/>
        </p:nvSpPr>
        <p:spPr>
          <a:xfrm>
            <a:off x="788171" y="2772194"/>
            <a:ext cx="6553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dirty="0">
                <a:latin typeface="Azo Sans" panose="020B0603030303020204" pitchFamily="34" charset="77"/>
              </a:rPr>
              <a:t>El</a:t>
            </a:r>
            <a:r>
              <a:rPr lang="en-US" sz="3600" dirty="0">
                <a:latin typeface="Azo Sans" panose="020B0603030303020204" pitchFamily="34" charset="77"/>
              </a:rPr>
              <a:t> </a:t>
            </a:r>
            <a:r>
              <a:rPr lang="en-US" sz="3600" b="1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100%</a:t>
            </a:r>
            <a:r>
              <a:rPr lang="en-US" sz="36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s-ES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de tus aportaciones a la Ofrenda de Navidad </a:t>
            </a:r>
            <a:r>
              <a:rPr lang="es-ES" sz="2800" b="0" i="0" kern="1200" dirty="0" err="1">
                <a:effectLst/>
                <a:latin typeface="Azo Sans" panose="020B0603030303020204" pitchFamily="34" charset="77"/>
                <a:ea typeface="+mn-ea"/>
                <a:cs typeface="+mn-cs"/>
              </a:rPr>
              <a:t>Lottie</a:t>
            </a:r>
            <a:r>
              <a:rPr lang="es-ES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Moon hace posible la transformación mediante el evangelio entre los no alcanzados.</a:t>
            </a:r>
            <a:endParaRPr lang="en-US" sz="28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3B3D-825F-BAE3-3716-FE480090B951}"/>
              </a:ext>
            </a:extLst>
          </p:cNvPr>
          <p:cNvSpPr txBox="1"/>
          <p:nvPr/>
        </p:nvSpPr>
        <p:spPr>
          <a:xfrm>
            <a:off x="788170" y="5789354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F416B-87B4-68FB-5F0C-7D22020E6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952C-4101-261B-D2F8-44549682AD6A}"/>
              </a:ext>
            </a:extLst>
          </p:cNvPr>
          <p:cNvCxnSpPr>
            <a:cxnSpLocks/>
          </p:cNvCxnSpPr>
          <p:nvPr/>
        </p:nvCxnSpPr>
        <p:spPr>
          <a:xfrm flipH="1">
            <a:off x="788169" y="2560542"/>
            <a:ext cx="10561149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B6B395-2DFE-A6EC-0870-BFAFDB207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5000" contrast="-10000"/>
          </a:blip>
          <a:srcRect l="11497" t="2196" r="37028" b="30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8D329A-0EEC-DC00-A47C-080FFD19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B23C6-199C-747E-62A2-39D0202013F6}"/>
              </a:ext>
            </a:extLst>
          </p:cNvPr>
          <p:cNvSpPr txBox="1"/>
          <p:nvPr/>
        </p:nvSpPr>
        <p:spPr>
          <a:xfrm>
            <a:off x="788169" y="527421"/>
            <a:ext cx="10743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s-E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LA OBRA DE DIOS A TRAVÉS DE NOSOTROS EN </a:t>
            </a:r>
            <a:br>
              <a:rPr lang="es-E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</a:br>
            <a:r>
              <a:rPr lang="en-US" sz="6000" b="1" dirty="0">
                <a:solidFill>
                  <a:schemeClr val="accent5"/>
                </a:solidFill>
                <a:latin typeface="Azo Sans" panose="020B0603030303020204" pitchFamily="34" charset="77"/>
              </a:rPr>
              <a:t>2023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20C45-B8F7-D4D8-925B-18BE7CF7B048}"/>
              </a:ext>
            </a:extLst>
          </p:cNvPr>
          <p:cNvSpPr txBox="1"/>
          <p:nvPr/>
        </p:nvSpPr>
        <p:spPr>
          <a:xfrm>
            <a:off x="1166202" y="2422360"/>
            <a:ext cx="584419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122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Países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728,589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Personas </a:t>
            </a: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escucharon</a:t>
            </a: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el</a:t>
            </a: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evangelio</a:t>
            </a:r>
            <a:endParaRPr lang="en-US" sz="2800" b="0" i="0" kern="120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178,177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Nuevos</a:t>
            </a: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creyentes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2AF75-6788-B84B-CE71-8DE792CD4725}"/>
              </a:ext>
            </a:extLst>
          </p:cNvPr>
          <p:cNvSpPr txBox="1"/>
          <p:nvPr/>
        </p:nvSpPr>
        <p:spPr>
          <a:xfrm>
            <a:off x="7305872" y="2422360"/>
            <a:ext cx="45906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21,231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Nuevas</a:t>
            </a: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iglesias</a:t>
            </a: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plantadas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102,417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 err="1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Bautismos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F41462-7CF3-BC8D-D204-1681C0E986E5}"/>
              </a:ext>
            </a:extLst>
          </p:cNvPr>
          <p:cNvCxnSpPr>
            <a:cxnSpLocks/>
          </p:cNvCxnSpPr>
          <p:nvPr/>
        </p:nvCxnSpPr>
        <p:spPr>
          <a:xfrm>
            <a:off x="9313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48A808-2C42-F791-93B1-F2CBFD203C63}"/>
              </a:ext>
            </a:extLst>
          </p:cNvPr>
          <p:cNvCxnSpPr>
            <a:cxnSpLocks/>
          </p:cNvCxnSpPr>
          <p:nvPr/>
        </p:nvCxnSpPr>
        <p:spPr>
          <a:xfrm>
            <a:off x="7069904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0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2AB60-BDB7-4F18-9325-9659EEF6B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963D83-78B9-7489-A352-C70251D3D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33" y="4907422"/>
            <a:ext cx="848935" cy="2359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59EED55-B95A-81E1-DCEF-E8A89890B9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7055" y="1772287"/>
            <a:ext cx="3137891" cy="252097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53C26A-8FBC-4142-647E-E040907991ED}"/>
              </a:ext>
            </a:extLst>
          </p:cNvPr>
          <p:cNvCxnSpPr>
            <a:cxnSpLocks/>
          </p:cNvCxnSpPr>
          <p:nvPr/>
        </p:nvCxnSpPr>
        <p:spPr>
          <a:xfrm flipH="1">
            <a:off x="4228290" y="4537767"/>
            <a:ext cx="3735421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9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Presence Point">
      <a:dk1>
        <a:srgbClr val="1B365D"/>
      </a:dk1>
      <a:lt1>
        <a:srgbClr val="48797B"/>
      </a:lt1>
      <a:dk2>
        <a:srgbClr val="009681"/>
      </a:dk2>
      <a:lt2>
        <a:srgbClr val="B83A4B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6186191478C54BA30B337EAE8FED62" ma:contentTypeVersion="20" ma:contentTypeDescription="Create a new document." ma:contentTypeScope="" ma:versionID="30eaebe2b7ad6ff1fc73ff6bd7c2b517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6e4ffaec3dc307a14fd079616c422303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v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" ma:index="24" nillable="true" ma:displayName="v" ma:format="Dropdown" ma:internalName="v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5736BB-8082-402C-A974-090FA8FC10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9a8e4-c35c-40d1-a825-95c026de2ca5"/>
    <ds:schemaRef ds:uri="fcc14f16-8bf9-4333-9c03-7a1094be18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1915CD-B56F-42A6-8E35-A648EF0B69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LMCO 23 PPT-Resource</Template>
  <TotalTime>527</TotalTime>
  <Words>113</Words>
  <Application>Microsoft Office PowerPoint</Application>
  <PresentationFormat>Panorámica</PresentationFormat>
  <Paragraphs>21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Azo Sans Medium</vt:lpstr>
      <vt:lpstr>Arial</vt:lpstr>
      <vt:lpstr>Calibri</vt:lpstr>
      <vt:lpstr>Azo Sans</vt:lpstr>
      <vt:lpstr>Proforma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King, Philip</dc:creator>
  <cp:keywords/>
  <dc:description/>
  <cp:lastModifiedBy>AQ70521622 (Escajadillo Villegas, Gabriel)</cp:lastModifiedBy>
  <cp:revision>16</cp:revision>
  <dcterms:created xsi:type="dcterms:W3CDTF">2023-08-11T17:10:21Z</dcterms:created>
  <dcterms:modified xsi:type="dcterms:W3CDTF">2023-09-07T14:58:58Z</dcterms:modified>
  <cp:category/>
</cp:coreProperties>
</file>