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4"/>
  </p:sldMasterIdLst>
  <p:notesMasterIdLst>
    <p:notesMasterId r:id="rId22"/>
  </p:notesMasterIdLst>
  <p:sldIdLst>
    <p:sldId id="267" r:id="rId15"/>
    <p:sldId id="283" r:id="rId16"/>
    <p:sldId id="285" r:id="rId17"/>
    <p:sldId id="270" r:id="rId18"/>
    <p:sldId id="286" r:id="rId19"/>
    <p:sldId id="284" r:id="rId20"/>
    <p:sldId id="287" r:id="rId21"/>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75BB"/>
    <a:srgbClr val="253C80"/>
    <a:srgbClr val="FFC843"/>
    <a:srgbClr val="7D6A55"/>
    <a:srgbClr val="BBB1A6"/>
    <a:srgbClr val="AD1230"/>
    <a:srgbClr val="FFBA3D"/>
    <a:srgbClr val="14C200"/>
    <a:srgbClr val="F47B20"/>
    <a:srgbClr val="267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78" autoAdjust="0"/>
  </p:normalViewPr>
  <p:slideViewPr>
    <p:cSldViewPr>
      <p:cViewPr varScale="1">
        <p:scale>
          <a:sx n="94" d="100"/>
          <a:sy n="94" d="100"/>
        </p:scale>
        <p:origin x="2016"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a:defRPr sz="1200"/>
            </a:lvl1pPr>
          </a:lstStyle>
          <a:p>
            <a:fld id="{0CD9A4FD-D9BB-479E-93F4-96FB47507882}" type="datetimeFigureOut">
              <a:rPr lang="en-US" smtClean="0"/>
              <a:t>9/12/2016</a:t>
            </a:fld>
            <a:endParaRPr lang="en-US" dirty="0"/>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a:defRPr sz="1200"/>
            </a:lvl1pPr>
          </a:lstStyle>
          <a:p>
            <a:fld id="{6CA3E8BE-89F5-42B8-959A-218443B3260E}" type="slidenum">
              <a:rPr lang="en-US" smtClean="0"/>
              <a:t>‹#›</a:t>
            </a:fld>
            <a:endParaRPr lang="en-US" dirty="0"/>
          </a:p>
        </p:txBody>
      </p:sp>
    </p:spTree>
    <p:extLst>
      <p:ext uri="{BB962C8B-B14F-4D97-AF65-F5344CB8AC3E}">
        <p14:creationId xmlns:p14="http://schemas.microsoft.com/office/powerpoint/2010/main" val="94579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1</a:t>
            </a:fld>
            <a:endParaRPr lang="en-US" dirty="0"/>
          </a:p>
        </p:txBody>
      </p:sp>
    </p:spTree>
    <p:extLst>
      <p:ext uri="{BB962C8B-B14F-4D97-AF65-F5344CB8AC3E}">
        <p14:creationId xmlns:p14="http://schemas.microsoft.com/office/powerpoint/2010/main" val="153571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mission organizations</a:t>
            </a:r>
            <a:r>
              <a:rPr lang="en-US" baseline="0" dirty="0" smtClean="0"/>
              <a:t> agree engaging the world’s unreached people groups is a priority. Yet many organizations continue to deploy personnel among people groups that are no longer unreached or among groups already engaged by other evangelical organizations. There was a time when research data was incomplete so we did not know which groups lacked access to the gospel. Today that is no longer the case. Who will take the gospel to the 3,100 people groups that remain unengaged and unreached?</a:t>
            </a:r>
          </a:p>
          <a:p>
            <a:endParaRPr lang="en-US" baseline="0" dirty="0" smtClean="0"/>
          </a:p>
          <a:p>
            <a:r>
              <a:rPr lang="en-US" baseline="0" dirty="0" smtClean="0"/>
              <a:t>The world’s 7.2 billion people are scattered among some 11,500 unique people groups. A people group is a collection of people that share a common ethnic identity and language. Some 4,700 people groups are classified as “No Longer Unreached” meaning evangelical believers comprise 2% or more of their population. No Longer Unreached doesn’t mean they are no longer in need of evangelism and church planting efforts, but, typically means that there are sufficient evangelicals among them so that they are no longer a first priority group for mission organizations. </a:t>
            </a:r>
          </a:p>
          <a:p>
            <a:endParaRPr lang="en-US" baseline="0" dirty="0" smtClean="0"/>
          </a:p>
          <a:p>
            <a:r>
              <a:rPr lang="en-US" baseline="0" dirty="0" smtClean="0"/>
              <a:t>Some 6,800 people groups remain classified as Unreached. Unreached means that less than 2% of a groups population is evangelical Christian. There may be evangelicals among them, but in limited numbers. They remain in need of the gospel. But all Unreached people groups are not equal. Among these 6,800 Unreached people groups, 3,700 are currently engaged by one or more evangelical church or mission organization. We thank God that so many of the world’s remaining Unreached people groups are currently engaged. These groups account for roughly 55% of the world’s population.</a:t>
            </a:r>
          </a:p>
          <a:p>
            <a:endParaRPr lang="en-US" baseline="0" dirty="0" smtClean="0"/>
          </a:p>
          <a:p>
            <a:r>
              <a:rPr lang="en-US" baseline="0" dirty="0" smtClean="0"/>
              <a:t>But there is one final category of people groups … those who remain Unengaged and Unreached. These groups have limited, if any, evangelical believers among them. No known evangelical church or mission organization is implementing a church planting strategy among them. Who will take the gospel to these 3,100 people groups? Most of these people groups are small. The average population is just over 60,000. Many are isolated by geography or civil unrest. Many have no scripture in their heart language. The challenge is great. These unengaged and unreached people groups should be the highest priority for mission efforts.</a:t>
            </a:r>
          </a:p>
          <a:p>
            <a:endParaRPr lang="en-US" baseline="0" dirty="0" smtClean="0"/>
          </a:p>
          <a:p>
            <a:r>
              <a:rPr lang="en-US" baseline="0" dirty="0" smtClean="0"/>
              <a:t>This slide introduces a series of maps showing the geographic distribution of various categories of people groups.</a:t>
            </a:r>
          </a:p>
        </p:txBody>
      </p:sp>
      <p:sp>
        <p:nvSpPr>
          <p:cNvPr id="4" name="Slide Number Placeholder 3"/>
          <p:cNvSpPr>
            <a:spLocks noGrp="1"/>
          </p:cNvSpPr>
          <p:nvPr>
            <p:ph type="sldNum" sz="quarter" idx="10"/>
          </p:nvPr>
        </p:nvSpPr>
        <p:spPr/>
        <p:txBody>
          <a:bodyPr/>
          <a:lstStyle/>
          <a:p>
            <a:fld id="{6CA3E8BE-89F5-42B8-959A-218443B3260E}" type="slidenum">
              <a:rPr lang="en-US" smtClean="0"/>
              <a:t>2</a:t>
            </a:fld>
            <a:endParaRPr lang="en-US" dirty="0"/>
          </a:p>
        </p:txBody>
      </p:sp>
    </p:spTree>
    <p:extLst>
      <p:ext uri="{BB962C8B-B14F-4D97-AF65-F5344CB8AC3E}">
        <p14:creationId xmlns:p14="http://schemas.microsoft.com/office/powerpoint/2010/main" val="260066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people group is an ethno-linguistic group with a common self-identity that is shared by the various members. For strategic purposes it is the largest group within which the Gospel can spread without encountering barriers of understanding or acceptance. 11,500 people groups with a combined population of 7,200,000,000 are detailed in the IMB database (all values are rounded).</a:t>
            </a:r>
            <a:r>
              <a:rPr lang="en-US" baseline="0" dirty="0" smtClean="0"/>
              <a:t> Each people group is represented by one point for every 50,000 people. Data is taken from </a:t>
            </a:r>
            <a:r>
              <a:rPr lang="en-US" dirty="0" smtClean="0"/>
              <a:t>2015-EOY GSEC Listing of people groups (12/31/2015). </a:t>
            </a:r>
          </a:p>
          <a:p>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3</a:t>
            </a:fld>
            <a:endParaRPr lang="en-US" dirty="0"/>
          </a:p>
        </p:txBody>
      </p:sp>
    </p:spTree>
    <p:extLst>
      <p:ext uri="{BB962C8B-B14F-4D97-AF65-F5344CB8AC3E}">
        <p14:creationId xmlns:p14="http://schemas.microsoft.com/office/powerpoint/2010/main" val="137412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Longer Unreached people</a:t>
            </a:r>
            <a:r>
              <a:rPr lang="en-US" baseline="0" dirty="0" smtClean="0"/>
              <a:t> groups are those among whom evangelical Christians account for 2 percent or more of the population. 4,700</a:t>
            </a:r>
            <a:r>
              <a:rPr lang="en-US" dirty="0" smtClean="0"/>
              <a:t> No Longer Unreached people groups with a combined population of 3 billion are detailed in the IMB database (all values are rounded). Each people group is represented by one point for every 50,000 people. Data is taken from 2015-EOY GSEC Listing of people groups (12/31/2015). </a:t>
            </a:r>
          </a:p>
        </p:txBody>
      </p:sp>
      <p:sp>
        <p:nvSpPr>
          <p:cNvPr id="4" name="Slide Number Placeholder 3"/>
          <p:cNvSpPr>
            <a:spLocks noGrp="1"/>
          </p:cNvSpPr>
          <p:nvPr>
            <p:ph type="sldNum" sz="quarter" idx="10"/>
          </p:nvPr>
        </p:nvSpPr>
        <p:spPr/>
        <p:txBody>
          <a:bodyPr/>
          <a:lstStyle/>
          <a:p>
            <a:fld id="{6CA3E8BE-89F5-42B8-959A-218443B3260E}" type="slidenum">
              <a:rPr lang="en-US" smtClean="0"/>
              <a:t>4</a:t>
            </a:fld>
            <a:endParaRPr lang="en-US" dirty="0"/>
          </a:p>
        </p:txBody>
      </p:sp>
    </p:spTree>
    <p:extLst>
      <p:ext uri="{BB962C8B-B14F-4D97-AF65-F5344CB8AC3E}">
        <p14:creationId xmlns:p14="http://schemas.microsoft.com/office/powerpoint/2010/main" val="137412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people group is considered unreached when they are less than 2</a:t>
            </a:r>
            <a:r>
              <a:rPr lang="en-US" baseline="0" dirty="0" smtClean="0"/>
              <a:t> percent </a:t>
            </a:r>
            <a:r>
              <a:rPr lang="en-US" dirty="0" smtClean="0"/>
              <a:t>evangelical. 6,800 Unreached people groups with a combined population of 4.2 billion are detailed in the IMB database (all values are rounded). Each people group is represented by one point for every 50,000 people. Data is taken from 2015-EOY GSEC Listing of people groups (12/31/2015). </a:t>
            </a:r>
          </a:p>
        </p:txBody>
      </p:sp>
      <p:sp>
        <p:nvSpPr>
          <p:cNvPr id="4" name="Slide Number Placeholder 3"/>
          <p:cNvSpPr>
            <a:spLocks noGrp="1"/>
          </p:cNvSpPr>
          <p:nvPr>
            <p:ph type="sldNum" sz="quarter" idx="10"/>
          </p:nvPr>
        </p:nvSpPr>
        <p:spPr/>
        <p:txBody>
          <a:bodyPr/>
          <a:lstStyle/>
          <a:p>
            <a:fld id="{6CA3E8BE-89F5-42B8-959A-218443B3260E}" type="slidenum">
              <a:rPr lang="en-US" smtClean="0"/>
              <a:t>5</a:t>
            </a:fld>
            <a:endParaRPr lang="en-US" dirty="0"/>
          </a:p>
        </p:txBody>
      </p:sp>
    </p:spTree>
    <p:extLst>
      <p:ext uri="{BB962C8B-B14F-4D97-AF65-F5344CB8AC3E}">
        <p14:creationId xmlns:p14="http://schemas.microsoft.com/office/powerpoint/2010/main" val="137412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half of the world’s Unreached people groups are currently reported as engaged by one or more evangelical churches or organizations. A people group is engaged when a church planting</a:t>
            </a:r>
            <a:r>
              <a:rPr lang="en-US" baseline="0" dirty="0" smtClean="0"/>
              <a:t> strategy is being implemented among them. 3</a:t>
            </a:r>
            <a:r>
              <a:rPr lang="en-US" dirty="0" smtClean="0"/>
              <a:t>,700 Engaged yet Unreached people groups with a combined population of 4 billion are detailed in the IMB database (all values are rounded). Each people group is represented by one point for every 50,000 people. Data is taken from 2015-EOY GSEC Listing of people groups (12/31/2015). </a:t>
            </a:r>
          </a:p>
          <a:p>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6</a:t>
            </a:fld>
            <a:endParaRPr lang="en-US" dirty="0"/>
          </a:p>
        </p:txBody>
      </p:sp>
    </p:spTree>
    <p:extLst>
      <p:ext uri="{BB962C8B-B14F-4D97-AF65-F5344CB8AC3E}">
        <p14:creationId xmlns:p14="http://schemas.microsoft.com/office/powerpoint/2010/main" val="137412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Unengaged and Unreached people groups are those less than 2 percent evangelical among whom there is no indigenous community of evangelical Christians nor</a:t>
            </a:r>
            <a:r>
              <a:rPr lang="en-US" baseline="0" dirty="0" smtClean="0"/>
              <a:t> outside church or mission group implementing a church planting strategy. </a:t>
            </a:r>
            <a:r>
              <a:rPr lang="en-US" dirty="0" smtClean="0"/>
              <a:t>3,100 Unengaged and Unreached people groups with a combined population of 200,000,000 are detailed in the IMB database (all values are rounded). Each people group is represented by one point for every 50,000 people. Data is taken from 2015-EOY GSEC Listing of people groups (12/31/2015). </a:t>
            </a:r>
          </a:p>
          <a:p>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7</a:t>
            </a:fld>
            <a:endParaRPr lang="en-US" dirty="0"/>
          </a:p>
        </p:txBody>
      </p:sp>
    </p:spTree>
    <p:extLst>
      <p:ext uri="{BB962C8B-B14F-4D97-AF65-F5344CB8AC3E}">
        <p14:creationId xmlns:p14="http://schemas.microsoft.com/office/powerpoint/2010/main" val="137412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1A28-2390-48EF-8C9F-59B01A7D35A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dirty="0"/>
          </a:p>
        </p:txBody>
      </p:sp>
    </p:spTree>
    <p:extLst>
      <p:ext uri="{BB962C8B-B14F-4D97-AF65-F5344CB8AC3E}">
        <p14:creationId xmlns:p14="http://schemas.microsoft.com/office/powerpoint/2010/main" val="232533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1A28-2390-48EF-8C9F-59B01A7D35A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dirty="0"/>
          </a:p>
        </p:txBody>
      </p:sp>
    </p:spTree>
    <p:extLst>
      <p:ext uri="{BB962C8B-B14F-4D97-AF65-F5344CB8AC3E}">
        <p14:creationId xmlns:p14="http://schemas.microsoft.com/office/powerpoint/2010/main" val="123559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1A28-2390-48EF-8C9F-59B01A7D35A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dirty="0"/>
          </a:p>
        </p:txBody>
      </p:sp>
    </p:spTree>
    <p:extLst>
      <p:ext uri="{BB962C8B-B14F-4D97-AF65-F5344CB8AC3E}">
        <p14:creationId xmlns:p14="http://schemas.microsoft.com/office/powerpoint/2010/main" val="302123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1A28-2390-48EF-8C9F-59B01A7D35A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dirty="0"/>
          </a:p>
        </p:txBody>
      </p:sp>
    </p:spTree>
    <p:extLst>
      <p:ext uri="{BB962C8B-B14F-4D97-AF65-F5344CB8AC3E}">
        <p14:creationId xmlns:p14="http://schemas.microsoft.com/office/powerpoint/2010/main" val="293456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1A28-2390-48EF-8C9F-59B01A7D35A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dirty="0"/>
          </a:p>
        </p:txBody>
      </p:sp>
    </p:spTree>
    <p:extLst>
      <p:ext uri="{BB962C8B-B14F-4D97-AF65-F5344CB8AC3E}">
        <p14:creationId xmlns:p14="http://schemas.microsoft.com/office/powerpoint/2010/main" val="190145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1A28-2390-48EF-8C9F-59B01A7D35A4}" type="datetimeFigureOut">
              <a:rPr lang="en-US" smtClean="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E7DE59-D516-4BDA-8375-5EB196551BA0}" type="slidenum">
              <a:rPr lang="en-US" smtClean="0"/>
              <a:t>‹#›</a:t>
            </a:fld>
            <a:endParaRPr lang="en-US" dirty="0"/>
          </a:p>
        </p:txBody>
      </p:sp>
    </p:spTree>
    <p:extLst>
      <p:ext uri="{BB962C8B-B14F-4D97-AF65-F5344CB8AC3E}">
        <p14:creationId xmlns:p14="http://schemas.microsoft.com/office/powerpoint/2010/main" val="398662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1A28-2390-48EF-8C9F-59B01A7D35A4}" type="datetimeFigureOut">
              <a:rPr lang="en-US" smtClean="0"/>
              <a:t>9/12/2016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E7DE59-D516-4BDA-8375-5EB196551BA0}" type="slidenum">
              <a:rPr lang="en-US" smtClean="0"/>
              <a:t>‹#›</a:t>
            </a:fld>
            <a:endParaRPr lang="en-US" dirty="0"/>
          </a:p>
        </p:txBody>
      </p:sp>
    </p:spTree>
    <p:extLst>
      <p:ext uri="{BB962C8B-B14F-4D97-AF65-F5344CB8AC3E}">
        <p14:creationId xmlns:p14="http://schemas.microsoft.com/office/powerpoint/2010/main" val="307384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1A28-2390-48EF-8C9F-59B01A7D35A4}" type="datetimeFigureOut">
              <a:rPr lang="en-US" smtClean="0"/>
              <a:t>9/12/2016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E7DE59-D516-4BDA-8375-5EB196551BA0}" type="slidenum">
              <a:rPr lang="en-US" smtClean="0"/>
              <a:t>‹#›</a:t>
            </a:fld>
            <a:endParaRPr lang="en-US" dirty="0"/>
          </a:p>
        </p:txBody>
      </p:sp>
    </p:spTree>
    <p:extLst>
      <p:ext uri="{BB962C8B-B14F-4D97-AF65-F5344CB8AC3E}">
        <p14:creationId xmlns:p14="http://schemas.microsoft.com/office/powerpoint/2010/main" val="198654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1A28-2390-48EF-8C9F-59B01A7D35A4}" type="datetimeFigureOut">
              <a:rPr lang="en-US" smtClean="0"/>
              <a:t>9/12/2016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E7DE59-D516-4BDA-8375-5EB196551BA0}" type="slidenum">
              <a:rPr lang="en-US" smtClean="0"/>
              <a:t>‹#›</a:t>
            </a:fld>
            <a:endParaRPr lang="en-US" dirty="0"/>
          </a:p>
        </p:txBody>
      </p:sp>
    </p:spTree>
    <p:extLst>
      <p:ext uri="{BB962C8B-B14F-4D97-AF65-F5344CB8AC3E}">
        <p14:creationId xmlns:p14="http://schemas.microsoft.com/office/powerpoint/2010/main" val="304716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1A28-2390-48EF-8C9F-59B01A7D35A4}" type="datetimeFigureOut">
              <a:rPr lang="en-US" smtClean="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E7DE59-D516-4BDA-8375-5EB196551BA0}" type="slidenum">
              <a:rPr lang="en-US" smtClean="0"/>
              <a:t>‹#›</a:t>
            </a:fld>
            <a:endParaRPr lang="en-US" dirty="0"/>
          </a:p>
        </p:txBody>
      </p:sp>
    </p:spTree>
    <p:extLst>
      <p:ext uri="{BB962C8B-B14F-4D97-AF65-F5344CB8AC3E}">
        <p14:creationId xmlns:p14="http://schemas.microsoft.com/office/powerpoint/2010/main" val="131308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1A28-2390-48EF-8C9F-59B01A7D35A4}" type="datetimeFigureOut">
              <a:rPr lang="en-US" smtClean="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E7DE59-D516-4BDA-8375-5EB196551BA0}" type="slidenum">
              <a:rPr lang="en-US" smtClean="0"/>
              <a:t>‹#›</a:t>
            </a:fld>
            <a:endParaRPr lang="en-US" dirty="0"/>
          </a:p>
        </p:txBody>
      </p:sp>
    </p:spTree>
    <p:extLst>
      <p:ext uri="{BB962C8B-B14F-4D97-AF65-F5344CB8AC3E}">
        <p14:creationId xmlns:p14="http://schemas.microsoft.com/office/powerpoint/2010/main" val="143230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1A28-2390-48EF-8C9F-59B01A7D35A4}" type="datetimeFigureOut">
              <a:rPr lang="en-US" smtClean="0"/>
              <a:t>9/12/2016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7DE59-D516-4BDA-8375-5EB196551BA0}" type="slidenum">
              <a:rPr lang="en-US" smtClean="0"/>
              <a:t>‹#›</a:t>
            </a:fld>
            <a:endParaRPr lang="en-US" dirty="0"/>
          </a:p>
        </p:txBody>
      </p:sp>
    </p:spTree>
    <p:extLst>
      <p:ext uri="{BB962C8B-B14F-4D97-AF65-F5344CB8AC3E}">
        <p14:creationId xmlns:p14="http://schemas.microsoft.com/office/powerpoint/2010/main" val="679655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ublic.imb.org/globalresearch/Pages/ResearchData.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75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95400"/>
            <a:ext cx="8839200" cy="1470025"/>
          </a:xfrm>
        </p:spPr>
        <p:txBody>
          <a:bodyPr>
            <a:normAutofit/>
          </a:bodyPr>
          <a:lstStyle/>
          <a:p>
            <a:r>
              <a:rPr lang="en-US" sz="2400" b="1" spc="100" dirty="0" smtClean="0">
                <a:solidFill>
                  <a:schemeClr val="bg1"/>
                </a:solidFill>
                <a:latin typeface="Century Gothic" panose="020B0502020202020204" pitchFamily="34" charset="0"/>
              </a:rPr>
              <a:t>Progress toward </a:t>
            </a:r>
            <a:br>
              <a:rPr lang="en-US" sz="2400" b="1" spc="100" dirty="0" smtClean="0">
                <a:solidFill>
                  <a:schemeClr val="bg1"/>
                </a:solidFill>
                <a:latin typeface="Century Gothic" panose="020B0502020202020204" pitchFamily="34" charset="0"/>
              </a:rPr>
            </a:br>
            <a:r>
              <a:rPr lang="en-US" sz="2400" b="1" spc="100" dirty="0" smtClean="0">
                <a:solidFill>
                  <a:schemeClr val="bg1"/>
                </a:solidFill>
                <a:latin typeface="Century Gothic" panose="020B0502020202020204" pitchFamily="34" charset="0"/>
              </a:rPr>
              <a:t>Engaging Unreached Peoples</a:t>
            </a:r>
            <a:br>
              <a:rPr lang="en-US" sz="2400" b="1" spc="100" dirty="0" smtClean="0">
                <a:solidFill>
                  <a:schemeClr val="bg1"/>
                </a:solidFill>
                <a:latin typeface="Century Gothic" panose="020B0502020202020204" pitchFamily="34" charset="0"/>
              </a:rPr>
            </a:br>
            <a:r>
              <a:rPr lang="en-US" sz="2400" b="1" spc="100" dirty="0" smtClean="0">
                <a:solidFill>
                  <a:schemeClr val="bg1"/>
                </a:solidFill>
                <a:latin typeface="Century Gothic" panose="020B0502020202020204" pitchFamily="34" charset="0"/>
              </a:rPr>
              <a:t/>
            </a:r>
            <a:br>
              <a:rPr lang="en-US" sz="2400" b="1" spc="100" dirty="0" smtClean="0">
                <a:solidFill>
                  <a:schemeClr val="bg1"/>
                </a:solidFill>
                <a:latin typeface="Century Gothic" panose="020B0502020202020204" pitchFamily="34" charset="0"/>
              </a:rPr>
            </a:br>
            <a:r>
              <a:rPr lang="en-US" sz="1400" spc="100" dirty="0" smtClean="0">
                <a:solidFill>
                  <a:schemeClr val="bg1"/>
                </a:solidFill>
                <a:latin typeface="Century Gothic" panose="020B0502020202020204" pitchFamily="34" charset="0"/>
              </a:rPr>
              <a:t>2016 </a:t>
            </a:r>
            <a:r>
              <a:rPr lang="en-US" sz="1400" spc="100" dirty="0">
                <a:solidFill>
                  <a:schemeClr val="bg1"/>
                </a:solidFill>
                <a:latin typeface="Century Gothic" panose="020B0502020202020204" pitchFamily="34" charset="0"/>
              </a:rPr>
              <a:t>Edition</a:t>
            </a:r>
          </a:p>
        </p:txBody>
      </p:sp>
      <p:sp>
        <p:nvSpPr>
          <p:cNvPr id="3" name="Subtitle 2"/>
          <p:cNvSpPr>
            <a:spLocks noGrp="1"/>
          </p:cNvSpPr>
          <p:nvPr>
            <p:ph type="subTitle" idx="1"/>
          </p:nvPr>
        </p:nvSpPr>
        <p:spPr>
          <a:xfrm>
            <a:off x="1371600" y="3962400"/>
            <a:ext cx="6400800" cy="1219200"/>
          </a:xfrm>
        </p:spPr>
        <p:txBody>
          <a:bodyPr>
            <a:normAutofit fontScale="92500" lnSpcReduction="10000"/>
          </a:bodyPr>
          <a:lstStyle/>
          <a:p>
            <a:pPr>
              <a:spcAft>
                <a:spcPts val="1200"/>
              </a:spcAft>
            </a:pPr>
            <a:r>
              <a:rPr lang="en-US" sz="1500" dirty="0" smtClean="0">
                <a:solidFill>
                  <a:schemeClr val="bg1"/>
                </a:solidFill>
                <a:latin typeface="Century Gothic" panose="020B0502020202020204" pitchFamily="34" charset="0"/>
              </a:rPr>
              <a:t>Data Values from 2015-EOY Public Reports</a:t>
            </a:r>
          </a:p>
          <a:p>
            <a:pPr>
              <a:spcAft>
                <a:spcPts val="1200"/>
              </a:spcAft>
            </a:pPr>
            <a:r>
              <a:rPr lang="en-US" sz="1500" dirty="0" smtClean="0">
                <a:solidFill>
                  <a:schemeClr val="bg1"/>
                </a:solidFill>
                <a:latin typeface="Century Gothic" panose="020B0502020202020204" pitchFamily="34" charset="0"/>
              </a:rPr>
              <a:t>Explore other Global Research data products at </a:t>
            </a:r>
          </a:p>
          <a:p>
            <a:pPr>
              <a:spcAft>
                <a:spcPts val="1200"/>
              </a:spcAft>
            </a:pPr>
            <a:r>
              <a:rPr lang="en-US" sz="1500" dirty="0" smtClean="0">
                <a:solidFill>
                  <a:srgbClr val="FFFF00"/>
                </a:solidFill>
                <a:latin typeface="Century Gothic" panose="020B0502020202020204" pitchFamily="34" charset="0"/>
                <a:hlinkClick r:id="rId3"/>
              </a:rPr>
              <a:t>http</a:t>
            </a:r>
            <a:r>
              <a:rPr lang="en-US" sz="1500" dirty="0">
                <a:solidFill>
                  <a:srgbClr val="FFFF00"/>
                </a:solidFill>
                <a:latin typeface="Century Gothic" panose="020B0502020202020204" pitchFamily="34" charset="0"/>
                <a:hlinkClick r:id="rId3"/>
              </a:rPr>
              <a:t>://</a:t>
            </a:r>
            <a:r>
              <a:rPr lang="en-US" sz="1500" dirty="0" smtClean="0">
                <a:solidFill>
                  <a:srgbClr val="FFFF00"/>
                </a:solidFill>
                <a:latin typeface="Century Gothic" panose="020B0502020202020204" pitchFamily="34" charset="0"/>
                <a:hlinkClick r:id="rId3"/>
              </a:rPr>
              <a:t>public.imb.org/globalresearch/Pages/default.aspx</a:t>
            </a:r>
            <a:endParaRPr lang="en-US" sz="1500" dirty="0" smtClean="0">
              <a:solidFill>
                <a:srgbClr val="FFFF00"/>
              </a:solidFill>
              <a:latin typeface="Century Gothic" panose="020B0502020202020204" pitchFamily="34" charset="0"/>
            </a:endParaRPr>
          </a:p>
          <a:p>
            <a:pPr>
              <a:spcAft>
                <a:spcPts val="1200"/>
              </a:spcAft>
            </a:pPr>
            <a:endParaRPr lang="en-US" sz="1800" dirty="0">
              <a:latin typeface="Myriad Pro" pitchFamily="34" charset="0"/>
            </a:endParaRPr>
          </a:p>
        </p:txBody>
      </p:sp>
      <p:sp>
        <p:nvSpPr>
          <p:cNvPr id="5" name="Rectangle 4"/>
          <p:cNvSpPr/>
          <p:nvPr/>
        </p:nvSpPr>
        <p:spPr>
          <a:xfrm>
            <a:off x="0" y="0"/>
            <a:ext cx="9144000" cy="118872"/>
          </a:xfrm>
          <a:prstGeom prst="rect">
            <a:avLst/>
          </a:prstGeom>
          <a:solidFill>
            <a:srgbClr val="FFC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6749534"/>
            <a:ext cx="9144000" cy="118872"/>
          </a:xfrm>
          <a:prstGeom prst="rect">
            <a:avLst/>
          </a:prstGeom>
          <a:solidFill>
            <a:srgbClr val="FFC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767688" y="6718972"/>
            <a:ext cx="4343400" cy="245791"/>
          </a:xfrm>
          <a:prstGeom prst="rect">
            <a:avLst/>
          </a:prstGeom>
          <a:noFill/>
        </p:spPr>
        <p:txBody>
          <a:bodyPr wrap="square" rtlCol="0">
            <a:spAutoFit/>
          </a:bodyPr>
          <a:lstStyle/>
          <a:p>
            <a:pPr algn="r"/>
            <a:r>
              <a:rPr lang="en-US" sz="600" dirty="0">
                <a:solidFill>
                  <a:srgbClr val="253C80"/>
                </a:solidFill>
                <a:latin typeface="Century Gothic" panose="020B0502020202020204" pitchFamily="34" charset="0"/>
              </a:rPr>
              <a:t>Copyright © </a:t>
            </a:r>
            <a:r>
              <a:rPr lang="en-US" sz="600" dirty="0" smtClean="0">
                <a:solidFill>
                  <a:srgbClr val="253C80"/>
                </a:solidFill>
                <a:latin typeface="Century Gothic" panose="020B0502020202020204" pitchFamily="34" charset="0"/>
              </a:rPr>
              <a:t>2016 IMB, Global Research</a:t>
            </a:r>
            <a:endParaRPr lang="en-US" sz="600" dirty="0">
              <a:solidFill>
                <a:srgbClr val="253C80"/>
              </a:solidFill>
              <a:latin typeface="Century Gothic" panose="020B0502020202020204" pitchFamily="34" charset="0"/>
            </a:endParaRPr>
          </a:p>
        </p:txBody>
      </p:sp>
      <p:pic>
        <p:nvPicPr>
          <p:cNvPr id="4" name="Picture 3"/>
          <p:cNvPicPr>
            <a:picLocks noChangeAspect="1"/>
          </p:cNvPicPr>
          <p:nvPr/>
        </p:nvPicPr>
        <p:blipFill>
          <a:blip r:embed="rId4"/>
          <a:stretch>
            <a:fillRect/>
          </a:stretch>
        </p:blipFill>
        <p:spPr>
          <a:xfrm>
            <a:off x="6962382" y="5898351"/>
            <a:ext cx="1953018" cy="640080"/>
          </a:xfrm>
          <a:prstGeom prst="rect">
            <a:avLst/>
          </a:prstGeom>
        </p:spPr>
      </p:pic>
    </p:spTree>
    <p:extLst>
      <p:ext uri="{BB962C8B-B14F-4D97-AF65-F5344CB8AC3E}">
        <p14:creationId xmlns:p14="http://schemas.microsoft.com/office/powerpoint/2010/main" val="3230196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675BB"/>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118872"/>
          </a:xfrm>
          <a:prstGeom prst="rect">
            <a:avLst/>
          </a:prstGeom>
          <a:solidFill>
            <a:srgbClr val="FFC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6756087"/>
            <a:ext cx="9144000" cy="118872"/>
          </a:xfrm>
          <a:prstGeom prst="rect">
            <a:avLst/>
          </a:prstGeom>
          <a:solidFill>
            <a:srgbClr val="FFC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203" y="1295400"/>
            <a:ext cx="1230257" cy="1184933"/>
          </a:xfrm>
          <a:prstGeom prst="rect">
            <a:avLst/>
          </a:prstGeom>
        </p:spPr>
      </p:pic>
      <p:grpSp>
        <p:nvGrpSpPr>
          <p:cNvPr id="2" name="Group 1"/>
          <p:cNvGrpSpPr/>
          <p:nvPr/>
        </p:nvGrpSpPr>
        <p:grpSpPr>
          <a:xfrm>
            <a:off x="3581400" y="3505200"/>
            <a:ext cx="2133600" cy="1045158"/>
            <a:chOff x="3581400" y="3505200"/>
            <a:chExt cx="2133600" cy="1045158"/>
          </a:xfrm>
        </p:grpSpPr>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3505200"/>
              <a:ext cx="1022834" cy="957686"/>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9956" y="3657600"/>
              <a:ext cx="1085044" cy="892758"/>
            </a:xfrm>
            <a:prstGeom prst="rect">
              <a:avLst/>
            </a:prstGeom>
          </p:spPr>
        </p:pic>
      </p:gr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317338" y="5029200"/>
            <a:ext cx="1090124"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94082" y="2819400"/>
            <a:ext cx="1022381"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77198" y="4542896"/>
            <a:ext cx="1780202" cy="423193"/>
          </a:xfrm>
          <a:prstGeom prst="rect">
            <a:avLst/>
          </a:prstGeom>
          <a:noFill/>
        </p:spPr>
        <p:txBody>
          <a:bodyPr wrap="square" rtlCol="0">
            <a:spAutoFit/>
          </a:bodyPr>
          <a:lstStyle/>
          <a:p>
            <a:pPr algn="ctr"/>
            <a:r>
              <a:rPr lang="en-US" sz="1100" b="1" dirty="0" smtClean="0">
                <a:solidFill>
                  <a:schemeClr val="bg1"/>
                </a:solidFill>
                <a:latin typeface="Century Gothic" panose="020B0502020202020204" pitchFamily="34" charset="0"/>
              </a:rPr>
              <a:t>11,500 people groups </a:t>
            </a:r>
          </a:p>
          <a:p>
            <a:pPr algn="ctr"/>
            <a:r>
              <a:rPr lang="en-US" sz="1050" dirty="0" smtClean="0">
                <a:solidFill>
                  <a:schemeClr val="bg1"/>
                </a:solidFill>
                <a:latin typeface="Century Gothic" panose="020B0502020202020204" pitchFamily="34" charset="0"/>
              </a:rPr>
              <a:t>(7.2 billion people)</a:t>
            </a:r>
            <a:endParaRPr lang="en-US" sz="1050" dirty="0">
              <a:solidFill>
                <a:schemeClr val="bg1"/>
              </a:solidFill>
              <a:latin typeface="Century Gothic" panose="020B0502020202020204" pitchFamily="34" charset="0"/>
            </a:endParaRPr>
          </a:p>
        </p:txBody>
      </p:sp>
      <p:sp>
        <p:nvSpPr>
          <p:cNvPr id="24" name="Right Arrow 23"/>
          <p:cNvSpPr/>
          <p:nvPr/>
        </p:nvSpPr>
        <p:spPr>
          <a:xfrm rot="20148704">
            <a:off x="2368894" y="2412649"/>
            <a:ext cx="914400" cy="228600"/>
          </a:xfrm>
          <a:prstGeom prst="rightArrow">
            <a:avLst/>
          </a:prstGeom>
          <a:solidFill>
            <a:srgbClr val="BBB1A6"/>
          </a:solidFill>
          <a:ln>
            <a:solidFill>
              <a:srgbClr val="BBB1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Arrow 27"/>
          <p:cNvSpPr/>
          <p:nvPr/>
        </p:nvSpPr>
        <p:spPr>
          <a:xfrm rot="309103">
            <a:off x="2419105" y="3779396"/>
            <a:ext cx="914400" cy="228600"/>
          </a:xfrm>
          <a:prstGeom prst="rightArrow">
            <a:avLst/>
          </a:prstGeom>
          <a:solidFill>
            <a:srgbClr val="BBB1A6"/>
          </a:solidFill>
          <a:ln>
            <a:solidFill>
              <a:srgbClr val="BBB1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3657600" y="2480333"/>
            <a:ext cx="1780202" cy="538609"/>
          </a:xfrm>
          <a:prstGeom prst="rect">
            <a:avLst/>
          </a:prstGeom>
          <a:noFill/>
        </p:spPr>
        <p:txBody>
          <a:bodyPr wrap="square" rtlCol="0">
            <a:spAutoFit/>
          </a:bodyPr>
          <a:lstStyle/>
          <a:p>
            <a:pPr algn="ctr"/>
            <a:r>
              <a:rPr lang="en-US" sz="1100" b="1" dirty="0" smtClean="0">
                <a:solidFill>
                  <a:schemeClr val="bg1"/>
                </a:solidFill>
                <a:latin typeface="Century Gothic" panose="020B0502020202020204" pitchFamily="34" charset="0"/>
              </a:rPr>
              <a:t>No Longer Unreached</a:t>
            </a:r>
          </a:p>
          <a:p>
            <a:pPr algn="ctr"/>
            <a:r>
              <a:rPr lang="en-US" sz="900" dirty="0" smtClean="0">
                <a:solidFill>
                  <a:schemeClr val="bg1"/>
                </a:solidFill>
                <a:latin typeface="Century Gothic" panose="020B0502020202020204" pitchFamily="34" charset="0"/>
              </a:rPr>
              <a:t>4,700 people groups </a:t>
            </a:r>
          </a:p>
          <a:p>
            <a:pPr algn="ctr"/>
            <a:r>
              <a:rPr lang="en-US" sz="900" dirty="0" smtClean="0">
                <a:solidFill>
                  <a:schemeClr val="bg1"/>
                </a:solidFill>
                <a:latin typeface="Century Gothic" panose="020B0502020202020204" pitchFamily="34" charset="0"/>
              </a:rPr>
              <a:t>(3 billion people)</a:t>
            </a:r>
            <a:endParaRPr lang="en-US" sz="900" dirty="0">
              <a:solidFill>
                <a:schemeClr val="bg1"/>
              </a:solidFill>
              <a:latin typeface="Century Gothic" panose="020B0502020202020204" pitchFamily="34" charset="0"/>
            </a:endParaRPr>
          </a:p>
        </p:txBody>
      </p:sp>
      <p:sp>
        <p:nvSpPr>
          <p:cNvPr id="30" name="TextBox 29"/>
          <p:cNvSpPr txBox="1"/>
          <p:nvPr/>
        </p:nvSpPr>
        <p:spPr>
          <a:xfrm>
            <a:off x="3810000" y="4614287"/>
            <a:ext cx="1780202" cy="538609"/>
          </a:xfrm>
          <a:prstGeom prst="rect">
            <a:avLst/>
          </a:prstGeom>
          <a:noFill/>
        </p:spPr>
        <p:txBody>
          <a:bodyPr wrap="square" rtlCol="0">
            <a:spAutoFit/>
          </a:bodyPr>
          <a:lstStyle/>
          <a:p>
            <a:pPr algn="ctr"/>
            <a:r>
              <a:rPr lang="en-US" sz="1100" b="1" dirty="0" smtClean="0">
                <a:solidFill>
                  <a:schemeClr val="bg1"/>
                </a:solidFill>
                <a:latin typeface="Century Gothic" panose="020B0502020202020204" pitchFamily="34" charset="0"/>
              </a:rPr>
              <a:t>Unreached</a:t>
            </a:r>
          </a:p>
          <a:p>
            <a:pPr algn="ctr"/>
            <a:r>
              <a:rPr lang="en-US" sz="900" dirty="0" smtClean="0">
                <a:solidFill>
                  <a:schemeClr val="bg1"/>
                </a:solidFill>
                <a:latin typeface="Century Gothic" panose="020B0502020202020204" pitchFamily="34" charset="0"/>
              </a:rPr>
              <a:t>6,800 people groups </a:t>
            </a:r>
          </a:p>
          <a:p>
            <a:pPr algn="ctr"/>
            <a:r>
              <a:rPr lang="en-US" sz="900" dirty="0" smtClean="0">
                <a:solidFill>
                  <a:schemeClr val="bg1"/>
                </a:solidFill>
                <a:latin typeface="Century Gothic" panose="020B0502020202020204" pitchFamily="34" charset="0"/>
              </a:rPr>
              <a:t>(4.2 billion people)</a:t>
            </a:r>
            <a:endParaRPr lang="en-US" sz="900" dirty="0">
              <a:solidFill>
                <a:schemeClr val="bg1"/>
              </a:solidFill>
              <a:latin typeface="Century Gothic" panose="020B0502020202020204" pitchFamily="34" charset="0"/>
            </a:endParaRPr>
          </a:p>
        </p:txBody>
      </p:sp>
      <p:sp>
        <p:nvSpPr>
          <p:cNvPr id="31" name="Right Arrow 30"/>
          <p:cNvSpPr/>
          <p:nvPr/>
        </p:nvSpPr>
        <p:spPr>
          <a:xfrm rot="20519900">
            <a:off x="6108942" y="3576261"/>
            <a:ext cx="914400" cy="228600"/>
          </a:xfrm>
          <a:prstGeom prst="rightArrow">
            <a:avLst/>
          </a:prstGeom>
          <a:solidFill>
            <a:srgbClr val="BBB1A6"/>
          </a:solidFill>
          <a:ln>
            <a:solidFill>
              <a:srgbClr val="BBB1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rot="1670664">
            <a:off x="6015424" y="4641231"/>
            <a:ext cx="914400" cy="228600"/>
          </a:xfrm>
          <a:prstGeom prst="rightArrow">
            <a:avLst/>
          </a:prstGeom>
          <a:solidFill>
            <a:srgbClr val="BBB1A6"/>
          </a:solidFill>
          <a:ln>
            <a:solidFill>
              <a:srgbClr val="BBB1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6934200" y="3903498"/>
            <a:ext cx="1856402" cy="538609"/>
          </a:xfrm>
          <a:prstGeom prst="rect">
            <a:avLst/>
          </a:prstGeom>
          <a:noFill/>
        </p:spPr>
        <p:txBody>
          <a:bodyPr wrap="square" rtlCol="0">
            <a:spAutoFit/>
          </a:bodyPr>
          <a:lstStyle/>
          <a:p>
            <a:pPr algn="ctr"/>
            <a:r>
              <a:rPr lang="en-US" sz="1100" b="1" dirty="0" smtClean="0">
                <a:solidFill>
                  <a:schemeClr val="bg1"/>
                </a:solidFill>
                <a:latin typeface="Century Gothic" panose="020B0502020202020204" pitchFamily="34" charset="0"/>
              </a:rPr>
              <a:t>Engaged yet Unreached </a:t>
            </a:r>
          </a:p>
          <a:p>
            <a:pPr algn="ctr"/>
            <a:r>
              <a:rPr lang="en-US" sz="900" dirty="0" smtClean="0">
                <a:solidFill>
                  <a:schemeClr val="bg1"/>
                </a:solidFill>
                <a:latin typeface="Century Gothic" panose="020B0502020202020204" pitchFamily="34" charset="0"/>
              </a:rPr>
              <a:t>3,700 people groups </a:t>
            </a:r>
          </a:p>
          <a:p>
            <a:pPr algn="ctr"/>
            <a:r>
              <a:rPr lang="en-US" sz="900" dirty="0" smtClean="0">
                <a:solidFill>
                  <a:schemeClr val="bg1"/>
                </a:solidFill>
                <a:latin typeface="Century Gothic" panose="020B0502020202020204" pitchFamily="34" charset="0"/>
              </a:rPr>
              <a:t>(4 billion people)</a:t>
            </a:r>
            <a:endParaRPr lang="en-US" sz="900" dirty="0">
              <a:solidFill>
                <a:schemeClr val="bg1"/>
              </a:solidFill>
              <a:latin typeface="Century Gothic" panose="020B0502020202020204" pitchFamily="34" charset="0"/>
            </a:endParaRPr>
          </a:p>
        </p:txBody>
      </p:sp>
      <p:sp>
        <p:nvSpPr>
          <p:cNvPr id="34" name="TextBox 33"/>
          <p:cNvSpPr txBox="1"/>
          <p:nvPr/>
        </p:nvSpPr>
        <p:spPr>
          <a:xfrm>
            <a:off x="6858000" y="5867400"/>
            <a:ext cx="2057400" cy="707886"/>
          </a:xfrm>
          <a:prstGeom prst="rect">
            <a:avLst/>
          </a:prstGeom>
          <a:noFill/>
        </p:spPr>
        <p:txBody>
          <a:bodyPr wrap="square" rtlCol="0">
            <a:spAutoFit/>
          </a:bodyPr>
          <a:lstStyle/>
          <a:p>
            <a:pPr algn="ctr"/>
            <a:r>
              <a:rPr lang="en-US" sz="1100" b="1" dirty="0" smtClean="0">
                <a:solidFill>
                  <a:schemeClr val="bg1"/>
                </a:solidFill>
                <a:latin typeface="Century Gothic" panose="020B0502020202020204" pitchFamily="34" charset="0"/>
              </a:rPr>
              <a:t>Unengaged and Unreached</a:t>
            </a:r>
          </a:p>
          <a:p>
            <a:pPr algn="ctr"/>
            <a:r>
              <a:rPr lang="en-US" sz="900" dirty="0" smtClean="0">
                <a:solidFill>
                  <a:schemeClr val="bg1"/>
                </a:solidFill>
                <a:latin typeface="Century Gothic" panose="020B0502020202020204" pitchFamily="34" charset="0"/>
              </a:rPr>
              <a:t>3,100 people groups </a:t>
            </a:r>
          </a:p>
          <a:p>
            <a:pPr algn="ctr"/>
            <a:r>
              <a:rPr lang="en-US" sz="900" dirty="0" smtClean="0">
                <a:solidFill>
                  <a:schemeClr val="bg1"/>
                </a:solidFill>
                <a:latin typeface="Century Gothic" panose="020B0502020202020204" pitchFamily="34" charset="0"/>
              </a:rPr>
              <a:t>(200 million people)</a:t>
            </a:r>
            <a:endParaRPr lang="en-US" sz="900" dirty="0">
              <a:solidFill>
                <a:schemeClr val="bg1"/>
              </a:solidFill>
              <a:latin typeface="Century Gothic" panose="020B0502020202020204" pitchFamily="34" charset="0"/>
            </a:endParaRPr>
          </a:p>
        </p:txBody>
      </p:sp>
      <p:sp>
        <p:nvSpPr>
          <p:cNvPr id="2048" name="TextBox 2047"/>
          <p:cNvSpPr txBox="1"/>
          <p:nvPr/>
        </p:nvSpPr>
        <p:spPr>
          <a:xfrm>
            <a:off x="2057400" y="5939135"/>
            <a:ext cx="4038599" cy="430887"/>
          </a:xfrm>
          <a:prstGeom prst="rect">
            <a:avLst/>
          </a:prstGeom>
          <a:noFill/>
        </p:spPr>
        <p:txBody>
          <a:bodyPr wrap="square" rtlCol="0">
            <a:spAutoFit/>
          </a:bodyPr>
          <a:lstStyle/>
          <a:p>
            <a:r>
              <a:rPr lang="en-US" sz="1100" i="1" dirty="0" smtClean="0">
                <a:solidFill>
                  <a:schemeClr val="bg1"/>
                </a:solidFill>
                <a:latin typeface="Century Gothic" panose="020B0502020202020204" pitchFamily="34" charset="0"/>
              </a:rPr>
              <a:t>Who will take the gospel to the 3,100 people groups that remain Unengaged and Unreached?</a:t>
            </a:r>
            <a:endParaRPr lang="en-US" sz="1100" i="1" dirty="0">
              <a:solidFill>
                <a:schemeClr val="bg1"/>
              </a:solidFill>
              <a:latin typeface="Century Gothic" panose="020B0502020202020204" pitchFamily="34" charset="0"/>
            </a:endParaRPr>
          </a:p>
        </p:txBody>
      </p:sp>
      <p:pic>
        <p:nvPicPr>
          <p:cNvPr id="2049" name="Picture 20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624" y="2362200"/>
            <a:ext cx="1593906" cy="2041807"/>
          </a:xfrm>
          <a:prstGeom prst="rect">
            <a:avLst/>
          </a:prstGeom>
        </p:spPr>
      </p:pic>
      <p:sp>
        <p:nvSpPr>
          <p:cNvPr id="26" name="Title 1"/>
          <p:cNvSpPr>
            <a:spLocks noGrp="1"/>
          </p:cNvSpPr>
          <p:nvPr>
            <p:ph type="ctrTitle"/>
          </p:nvPr>
        </p:nvSpPr>
        <p:spPr>
          <a:xfrm>
            <a:off x="152400" y="228600"/>
            <a:ext cx="8839200" cy="1012825"/>
          </a:xfrm>
        </p:spPr>
        <p:txBody>
          <a:bodyPr>
            <a:normAutofit/>
          </a:bodyPr>
          <a:lstStyle/>
          <a:p>
            <a:r>
              <a:rPr lang="en-US" sz="2400" b="1" spc="100" dirty="0" smtClean="0">
                <a:solidFill>
                  <a:schemeClr val="bg1"/>
                </a:solidFill>
                <a:latin typeface="Century Gothic" panose="020B0502020202020204" pitchFamily="34" charset="0"/>
              </a:rPr>
              <a:t>Progress toward Engaging Unreached Peoples</a:t>
            </a:r>
            <a:endParaRPr lang="en-US" sz="1400" spc="100" dirty="0">
              <a:solidFill>
                <a:schemeClr val="bg1"/>
              </a:solidFill>
              <a:latin typeface="Century Gothic" panose="020B0502020202020204" pitchFamily="34" charset="0"/>
            </a:endParaRPr>
          </a:p>
        </p:txBody>
      </p:sp>
      <p:sp>
        <p:nvSpPr>
          <p:cNvPr id="25" name="TextBox 24"/>
          <p:cNvSpPr txBox="1"/>
          <p:nvPr/>
        </p:nvSpPr>
        <p:spPr>
          <a:xfrm>
            <a:off x="4767688" y="6718972"/>
            <a:ext cx="4343400" cy="245791"/>
          </a:xfrm>
          <a:prstGeom prst="rect">
            <a:avLst/>
          </a:prstGeom>
          <a:noFill/>
        </p:spPr>
        <p:txBody>
          <a:bodyPr wrap="square" rtlCol="0">
            <a:spAutoFit/>
          </a:bodyPr>
          <a:lstStyle/>
          <a:p>
            <a:pPr algn="r"/>
            <a:r>
              <a:rPr lang="en-US" sz="600" dirty="0">
                <a:solidFill>
                  <a:srgbClr val="253C80"/>
                </a:solidFill>
                <a:latin typeface="Century Gothic" panose="020B0502020202020204" pitchFamily="34" charset="0"/>
              </a:rPr>
              <a:t>Copyright © </a:t>
            </a:r>
            <a:r>
              <a:rPr lang="en-US" sz="600" dirty="0" smtClean="0">
                <a:solidFill>
                  <a:srgbClr val="253C80"/>
                </a:solidFill>
                <a:latin typeface="Century Gothic" panose="020B0502020202020204" pitchFamily="34" charset="0"/>
              </a:rPr>
              <a:t>2016 IMB, Global Research</a:t>
            </a:r>
            <a:endParaRPr lang="en-US" sz="600" dirty="0">
              <a:solidFill>
                <a:srgbClr val="253C80"/>
              </a:solidFill>
              <a:latin typeface="Century Gothic" panose="020B0502020202020204" pitchFamily="34" charset="0"/>
            </a:endParaRPr>
          </a:p>
        </p:txBody>
      </p:sp>
    </p:spTree>
    <p:extLst>
      <p:ext uri="{BB962C8B-B14F-4D97-AF65-F5344CB8AC3E}">
        <p14:creationId xmlns:p14="http://schemas.microsoft.com/office/powerpoint/2010/main" val="105346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29" grpId="0"/>
      <p:bldP spid="30" grpId="0"/>
      <p:bldP spid="31" grpId="0" animBg="1"/>
      <p:bldP spid="32" grpId="0" animBg="1"/>
      <p:bldP spid="33" grpId="0"/>
      <p:bldP spid="34" grpId="0"/>
      <p:bldP spid="20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1"/>
            <a:ext cx="9137646" cy="68579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9289" y="5707829"/>
            <a:ext cx="2705422" cy="669440"/>
          </a:xfrm>
          <a:prstGeom prst="rect">
            <a:avLst/>
          </a:prstGeom>
        </p:spPr>
      </p:pic>
      <p:sp>
        <p:nvSpPr>
          <p:cNvPr id="3" name="TextBox 2"/>
          <p:cNvSpPr txBox="1"/>
          <p:nvPr/>
        </p:nvSpPr>
        <p:spPr>
          <a:xfrm>
            <a:off x="76200" y="228600"/>
            <a:ext cx="8991600" cy="677108"/>
          </a:xfrm>
          <a:prstGeom prst="rect">
            <a:avLst/>
          </a:prstGeom>
          <a:noFill/>
        </p:spPr>
        <p:txBody>
          <a:bodyPr wrap="square" rtlCol="0">
            <a:spAutoFit/>
          </a:bodyPr>
          <a:lstStyle/>
          <a:p>
            <a:pPr algn="ctr"/>
            <a:r>
              <a:rPr lang="en-US" sz="2400" b="1" spc="100" dirty="0" smtClean="0">
                <a:solidFill>
                  <a:schemeClr val="bg1"/>
                </a:solidFill>
                <a:latin typeface="Century Gothic" panose="020B0502020202020204" pitchFamily="34" charset="0"/>
              </a:rPr>
              <a:t>Progress toward Engaging Unreached Peoples</a:t>
            </a:r>
          </a:p>
          <a:p>
            <a:pPr algn="ctr"/>
            <a:r>
              <a:rPr lang="en-US" sz="1400" spc="100" dirty="0" smtClean="0">
                <a:solidFill>
                  <a:schemeClr val="bg1"/>
                </a:solidFill>
                <a:latin typeface="Century Gothic" panose="020B0502020202020204" pitchFamily="34" charset="0"/>
              </a:rPr>
              <a:t>2016 Edition</a:t>
            </a:r>
            <a:endParaRPr lang="en-US" sz="1400" spc="100" dirty="0">
              <a:solidFill>
                <a:schemeClr val="bg1"/>
              </a:solidFill>
              <a:latin typeface="Century Gothic" panose="020B0502020202020204" pitchFamily="34" charset="0"/>
            </a:endParaRPr>
          </a:p>
        </p:txBody>
      </p:sp>
      <p:sp>
        <p:nvSpPr>
          <p:cNvPr id="2" name="TextBox 1"/>
          <p:cNvSpPr txBox="1"/>
          <p:nvPr/>
        </p:nvSpPr>
        <p:spPr>
          <a:xfrm>
            <a:off x="1013898" y="6720840"/>
            <a:ext cx="7139502" cy="169277"/>
          </a:xfrm>
          <a:prstGeom prst="rect">
            <a:avLst/>
          </a:prstGeom>
          <a:noFill/>
        </p:spPr>
        <p:txBody>
          <a:bodyPr wrap="square" rtlCol="0">
            <a:spAutoFit/>
          </a:bodyPr>
          <a:lstStyle/>
          <a:p>
            <a:pPr algn="ctr"/>
            <a:r>
              <a:rPr lang="en-US" sz="500" dirty="0" smtClean="0">
                <a:solidFill>
                  <a:srgbClr val="253C80"/>
                </a:solidFill>
                <a:latin typeface="Century Gothic" panose="020B0502020202020204" pitchFamily="34" charset="0"/>
              </a:rPr>
              <a:t>Each point approximates 50,000 people. </a:t>
            </a:r>
            <a:r>
              <a:rPr lang="en-US" sz="500" dirty="0">
                <a:solidFill>
                  <a:srgbClr val="253C80"/>
                </a:solidFill>
                <a:latin typeface="Century Gothic" panose="020B0502020202020204" pitchFamily="34" charset="0"/>
              </a:rPr>
              <a:t>S</a:t>
            </a:r>
            <a:r>
              <a:rPr lang="en-US" sz="500" dirty="0" smtClean="0">
                <a:solidFill>
                  <a:srgbClr val="253C80"/>
                </a:solidFill>
                <a:latin typeface="Century Gothic" panose="020B0502020202020204" pitchFamily="34" charset="0"/>
              </a:rPr>
              <a:t>tatuses are calculated by Global Research, IMB, January 2016. Robinson World Projection. Physical Basemap by US National Park Service. Geography by ESRI 2015.</a:t>
            </a:r>
            <a:endParaRPr lang="en-US" sz="500" dirty="0">
              <a:solidFill>
                <a:srgbClr val="253C80"/>
              </a:solidFill>
              <a:latin typeface="Century Gothic" panose="020B0502020202020204" pitchFamily="34" charset="0"/>
            </a:endParaRPr>
          </a:p>
        </p:txBody>
      </p:sp>
      <p:sp>
        <p:nvSpPr>
          <p:cNvPr id="7" name="TextBox 6"/>
          <p:cNvSpPr txBox="1"/>
          <p:nvPr/>
        </p:nvSpPr>
        <p:spPr>
          <a:xfrm>
            <a:off x="3200400" y="5486294"/>
            <a:ext cx="2743200" cy="253916"/>
          </a:xfrm>
          <a:prstGeom prst="rect">
            <a:avLst/>
          </a:prstGeom>
          <a:noFill/>
        </p:spPr>
        <p:txBody>
          <a:bodyPr wrap="square" rtlCol="0">
            <a:spAutoFit/>
          </a:bodyPr>
          <a:lstStyle/>
          <a:p>
            <a:pPr algn="ctr"/>
            <a:r>
              <a:rPr lang="en-US" sz="1050" dirty="0" smtClean="0">
                <a:solidFill>
                  <a:schemeClr val="bg1"/>
                </a:solidFill>
                <a:latin typeface="Century Gothic" panose="020B0502020202020204" pitchFamily="34" charset="0"/>
              </a:rPr>
              <a:t>All People</a:t>
            </a:r>
            <a:endParaRPr lang="en-US" sz="1050" dirty="0">
              <a:solidFill>
                <a:schemeClr val="bg1"/>
              </a:solidFill>
              <a:latin typeface="Century Gothic" panose="020B0502020202020204" pitchFamily="34" charset="0"/>
            </a:endParaRPr>
          </a:p>
        </p:txBody>
      </p:sp>
      <p:sp>
        <p:nvSpPr>
          <p:cNvPr id="8" name="TextBox 7"/>
          <p:cNvSpPr txBox="1"/>
          <p:nvPr/>
        </p:nvSpPr>
        <p:spPr>
          <a:xfrm>
            <a:off x="3200400" y="6434956"/>
            <a:ext cx="2743200" cy="338554"/>
          </a:xfrm>
          <a:prstGeom prst="rect">
            <a:avLst/>
          </a:prstGeom>
          <a:noFill/>
        </p:spPr>
        <p:txBody>
          <a:bodyPr wrap="square" rtlCol="0">
            <a:spAutoFit/>
          </a:bodyPr>
          <a:lstStyle/>
          <a:p>
            <a:pPr algn="ctr"/>
            <a:r>
              <a:rPr lang="en-US" sz="800" dirty="0" smtClean="0">
                <a:solidFill>
                  <a:schemeClr val="bg1"/>
                </a:solidFill>
                <a:latin typeface="Century Gothic" panose="020B0502020202020204" pitchFamily="34" charset="0"/>
              </a:rPr>
              <a:t>11,500 people groups (7.2 billion people)	</a:t>
            </a:r>
            <a:endParaRPr lang="en-US" sz="800" dirty="0">
              <a:solidFill>
                <a:schemeClr val="bg1"/>
              </a:solidFill>
              <a:latin typeface="Century Gothic" panose="020B0502020202020204" pitchFamily="34" charset="0"/>
            </a:endParaRPr>
          </a:p>
        </p:txBody>
      </p:sp>
      <p:sp>
        <p:nvSpPr>
          <p:cNvPr id="9" name="TextBox 8"/>
          <p:cNvSpPr txBox="1"/>
          <p:nvPr/>
        </p:nvSpPr>
        <p:spPr>
          <a:xfrm>
            <a:off x="8229600" y="5105400"/>
            <a:ext cx="762000" cy="369332"/>
          </a:xfrm>
          <a:prstGeom prst="rect">
            <a:avLst/>
          </a:prstGeom>
          <a:noFill/>
        </p:spPr>
        <p:txBody>
          <a:bodyPr wrap="square" rtlCol="0">
            <a:spAutoFit/>
          </a:bodyPr>
          <a:lstStyle/>
          <a:p>
            <a:pPr algn="ctr"/>
            <a:r>
              <a:rPr lang="en-US" b="1" dirty="0" err="1" smtClean="0">
                <a:solidFill>
                  <a:srgbClr val="253C80"/>
                </a:solidFill>
                <a:latin typeface="Century Gothic" panose="020B0502020202020204" pitchFamily="34" charset="0"/>
              </a:rPr>
              <a:t>imb</a:t>
            </a:r>
            <a:endParaRPr lang="en-US" b="1" dirty="0">
              <a:solidFill>
                <a:srgbClr val="253C80"/>
              </a:solidFill>
              <a:latin typeface="Century Gothic" panose="020B0502020202020204" pitchFamily="34" charset="0"/>
            </a:endParaRPr>
          </a:p>
        </p:txBody>
      </p:sp>
    </p:spTree>
    <p:extLst>
      <p:ext uri="{BB962C8B-B14F-4D97-AF65-F5344CB8AC3E}">
        <p14:creationId xmlns:p14="http://schemas.microsoft.com/office/powerpoint/2010/main" val="1917775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0"/>
            <a:ext cx="9137647" cy="68579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2975" y="5707829"/>
            <a:ext cx="1138047" cy="669440"/>
          </a:xfrm>
          <a:prstGeom prst="rect">
            <a:avLst/>
          </a:prstGeom>
        </p:spPr>
      </p:pic>
      <p:sp>
        <p:nvSpPr>
          <p:cNvPr id="8" name="TextBox 7"/>
          <p:cNvSpPr txBox="1"/>
          <p:nvPr/>
        </p:nvSpPr>
        <p:spPr>
          <a:xfrm>
            <a:off x="3200400" y="5486294"/>
            <a:ext cx="2743200" cy="253916"/>
          </a:xfrm>
          <a:prstGeom prst="rect">
            <a:avLst/>
          </a:prstGeom>
          <a:noFill/>
        </p:spPr>
        <p:txBody>
          <a:bodyPr wrap="square" rtlCol="0">
            <a:spAutoFit/>
          </a:bodyPr>
          <a:lstStyle/>
          <a:p>
            <a:pPr algn="ctr"/>
            <a:r>
              <a:rPr lang="en-US" sz="1050" dirty="0" smtClean="0">
                <a:solidFill>
                  <a:schemeClr val="bg1"/>
                </a:solidFill>
                <a:latin typeface="Century Gothic" panose="020B0502020202020204" pitchFamily="34" charset="0"/>
              </a:rPr>
              <a:t>No Longer Unreached</a:t>
            </a:r>
            <a:endParaRPr lang="en-US" sz="1050" dirty="0">
              <a:solidFill>
                <a:schemeClr val="bg1"/>
              </a:solidFill>
              <a:latin typeface="Century Gothic" panose="020B0502020202020204" pitchFamily="34" charset="0"/>
            </a:endParaRPr>
          </a:p>
        </p:txBody>
      </p:sp>
      <p:sp>
        <p:nvSpPr>
          <p:cNvPr id="10" name="TextBox 9"/>
          <p:cNvSpPr txBox="1"/>
          <p:nvPr/>
        </p:nvSpPr>
        <p:spPr>
          <a:xfrm>
            <a:off x="3200400" y="6434956"/>
            <a:ext cx="2743200" cy="338554"/>
          </a:xfrm>
          <a:prstGeom prst="rect">
            <a:avLst/>
          </a:prstGeom>
          <a:noFill/>
        </p:spPr>
        <p:txBody>
          <a:bodyPr wrap="square" rtlCol="0">
            <a:spAutoFit/>
          </a:bodyPr>
          <a:lstStyle/>
          <a:p>
            <a:pPr algn="ctr"/>
            <a:r>
              <a:rPr lang="en-US" sz="800" dirty="0" smtClean="0">
                <a:solidFill>
                  <a:schemeClr val="bg1"/>
                </a:solidFill>
                <a:latin typeface="Century Gothic" panose="020B0502020202020204" pitchFamily="34" charset="0"/>
              </a:rPr>
              <a:t>4,700 people groups (3 billion people)	</a:t>
            </a:r>
            <a:endParaRPr lang="en-US" sz="800" dirty="0">
              <a:solidFill>
                <a:schemeClr val="bg1"/>
              </a:solidFill>
              <a:latin typeface="Century Gothic" panose="020B0502020202020204" pitchFamily="34" charset="0"/>
            </a:endParaRPr>
          </a:p>
        </p:txBody>
      </p:sp>
      <p:sp>
        <p:nvSpPr>
          <p:cNvPr id="11" name="TextBox 10"/>
          <p:cNvSpPr txBox="1"/>
          <p:nvPr/>
        </p:nvSpPr>
        <p:spPr>
          <a:xfrm>
            <a:off x="76200" y="228600"/>
            <a:ext cx="8991600" cy="677108"/>
          </a:xfrm>
          <a:prstGeom prst="rect">
            <a:avLst/>
          </a:prstGeom>
          <a:noFill/>
        </p:spPr>
        <p:txBody>
          <a:bodyPr wrap="square" rtlCol="0">
            <a:spAutoFit/>
          </a:bodyPr>
          <a:lstStyle/>
          <a:p>
            <a:pPr algn="ctr"/>
            <a:r>
              <a:rPr lang="en-US" sz="2400" b="1" spc="100" dirty="0" smtClean="0">
                <a:solidFill>
                  <a:schemeClr val="bg1"/>
                </a:solidFill>
                <a:latin typeface="Century Gothic" panose="020B0502020202020204" pitchFamily="34" charset="0"/>
              </a:rPr>
              <a:t>Progress toward Engaging Unreached Peoples</a:t>
            </a:r>
          </a:p>
          <a:p>
            <a:pPr algn="ctr"/>
            <a:r>
              <a:rPr lang="en-US" sz="1400" spc="100" dirty="0" smtClean="0">
                <a:solidFill>
                  <a:schemeClr val="bg1"/>
                </a:solidFill>
                <a:latin typeface="Century Gothic" panose="020B0502020202020204" pitchFamily="34" charset="0"/>
              </a:rPr>
              <a:t>No Longer Unreached</a:t>
            </a:r>
            <a:endParaRPr lang="en-US" sz="1400" spc="100" dirty="0">
              <a:solidFill>
                <a:schemeClr val="bg1"/>
              </a:solidFill>
              <a:latin typeface="Century Gothic" panose="020B0502020202020204" pitchFamily="34" charset="0"/>
            </a:endParaRPr>
          </a:p>
        </p:txBody>
      </p:sp>
      <p:sp>
        <p:nvSpPr>
          <p:cNvPr id="13" name="TextBox 12"/>
          <p:cNvSpPr txBox="1"/>
          <p:nvPr/>
        </p:nvSpPr>
        <p:spPr>
          <a:xfrm>
            <a:off x="1013898" y="6720840"/>
            <a:ext cx="7139502" cy="169277"/>
          </a:xfrm>
          <a:prstGeom prst="rect">
            <a:avLst/>
          </a:prstGeom>
          <a:noFill/>
        </p:spPr>
        <p:txBody>
          <a:bodyPr wrap="square" rtlCol="0">
            <a:spAutoFit/>
          </a:bodyPr>
          <a:lstStyle/>
          <a:p>
            <a:pPr algn="ctr"/>
            <a:r>
              <a:rPr lang="en-US" sz="500" dirty="0" smtClean="0">
                <a:solidFill>
                  <a:srgbClr val="253C80"/>
                </a:solidFill>
                <a:latin typeface="Century Gothic" panose="020B0502020202020204" pitchFamily="34" charset="0"/>
              </a:rPr>
              <a:t>Each point approximates 50,000 people. </a:t>
            </a:r>
            <a:r>
              <a:rPr lang="en-US" sz="500" dirty="0">
                <a:solidFill>
                  <a:srgbClr val="253C80"/>
                </a:solidFill>
                <a:latin typeface="Century Gothic" panose="020B0502020202020204" pitchFamily="34" charset="0"/>
              </a:rPr>
              <a:t>S</a:t>
            </a:r>
            <a:r>
              <a:rPr lang="en-US" sz="500" dirty="0" smtClean="0">
                <a:solidFill>
                  <a:srgbClr val="253C80"/>
                </a:solidFill>
                <a:latin typeface="Century Gothic" panose="020B0502020202020204" pitchFamily="34" charset="0"/>
              </a:rPr>
              <a:t>tatuses are calculated by Global Research, IMB, January 2016. Robinson World Projection. Physical Basemap by US National Park Service. Geography by ESRI 2015.</a:t>
            </a:r>
            <a:endParaRPr lang="en-US" sz="500" dirty="0">
              <a:solidFill>
                <a:srgbClr val="253C80"/>
              </a:solidFill>
              <a:latin typeface="Century Gothic" panose="020B0502020202020204" pitchFamily="34" charset="0"/>
            </a:endParaRPr>
          </a:p>
        </p:txBody>
      </p:sp>
      <p:sp>
        <p:nvSpPr>
          <p:cNvPr id="9" name="TextBox 8"/>
          <p:cNvSpPr txBox="1"/>
          <p:nvPr/>
        </p:nvSpPr>
        <p:spPr>
          <a:xfrm>
            <a:off x="8229600" y="5105400"/>
            <a:ext cx="762000" cy="369332"/>
          </a:xfrm>
          <a:prstGeom prst="rect">
            <a:avLst/>
          </a:prstGeom>
          <a:noFill/>
        </p:spPr>
        <p:txBody>
          <a:bodyPr wrap="square" rtlCol="0">
            <a:spAutoFit/>
          </a:bodyPr>
          <a:lstStyle/>
          <a:p>
            <a:pPr algn="ctr"/>
            <a:r>
              <a:rPr lang="en-US" b="1" dirty="0" err="1" smtClean="0">
                <a:solidFill>
                  <a:srgbClr val="253C80"/>
                </a:solidFill>
                <a:latin typeface="Century Gothic" panose="020B0502020202020204" pitchFamily="34" charset="0"/>
              </a:rPr>
              <a:t>imb</a:t>
            </a:r>
            <a:endParaRPr lang="en-US" b="1" dirty="0">
              <a:solidFill>
                <a:srgbClr val="253C80"/>
              </a:solidFill>
              <a:latin typeface="Century Gothic" panose="020B0502020202020204" pitchFamily="34" charset="0"/>
            </a:endParaRPr>
          </a:p>
        </p:txBody>
      </p:sp>
    </p:spTree>
    <p:extLst>
      <p:ext uri="{BB962C8B-B14F-4D97-AF65-F5344CB8AC3E}">
        <p14:creationId xmlns:p14="http://schemas.microsoft.com/office/powerpoint/2010/main" val="319978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0"/>
            <a:ext cx="9137648" cy="685799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7379" y="5707829"/>
            <a:ext cx="1589239" cy="669440"/>
          </a:xfrm>
          <a:prstGeom prst="rect">
            <a:avLst/>
          </a:prstGeom>
        </p:spPr>
      </p:pic>
      <p:sp>
        <p:nvSpPr>
          <p:cNvPr id="13" name="TextBox 12"/>
          <p:cNvSpPr txBox="1"/>
          <p:nvPr/>
        </p:nvSpPr>
        <p:spPr>
          <a:xfrm>
            <a:off x="3200400" y="5486294"/>
            <a:ext cx="2743200" cy="253916"/>
          </a:xfrm>
          <a:prstGeom prst="rect">
            <a:avLst/>
          </a:prstGeom>
          <a:noFill/>
        </p:spPr>
        <p:txBody>
          <a:bodyPr wrap="square" rtlCol="0">
            <a:spAutoFit/>
          </a:bodyPr>
          <a:lstStyle/>
          <a:p>
            <a:pPr algn="ctr"/>
            <a:r>
              <a:rPr lang="en-US" sz="1050" dirty="0" smtClean="0">
                <a:solidFill>
                  <a:schemeClr val="bg1"/>
                </a:solidFill>
                <a:latin typeface="Century Gothic" panose="020B0502020202020204" pitchFamily="34" charset="0"/>
              </a:rPr>
              <a:t>Unreached</a:t>
            </a:r>
            <a:endParaRPr lang="en-US" sz="1050" dirty="0">
              <a:solidFill>
                <a:schemeClr val="bg1"/>
              </a:solidFill>
              <a:latin typeface="Century Gothic" panose="020B0502020202020204" pitchFamily="34" charset="0"/>
            </a:endParaRPr>
          </a:p>
        </p:txBody>
      </p:sp>
      <p:sp>
        <p:nvSpPr>
          <p:cNvPr id="14" name="TextBox 13"/>
          <p:cNvSpPr txBox="1"/>
          <p:nvPr/>
        </p:nvSpPr>
        <p:spPr>
          <a:xfrm>
            <a:off x="3200400" y="6434956"/>
            <a:ext cx="2743200" cy="338554"/>
          </a:xfrm>
          <a:prstGeom prst="rect">
            <a:avLst/>
          </a:prstGeom>
          <a:noFill/>
        </p:spPr>
        <p:txBody>
          <a:bodyPr wrap="square" rtlCol="0">
            <a:spAutoFit/>
          </a:bodyPr>
          <a:lstStyle/>
          <a:p>
            <a:pPr algn="ctr"/>
            <a:r>
              <a:rPr lang="en-US" sz="800" dirty="0" smtClean="0">
                <a:solidFill>
                  <a:schemeClr val="bg1"/>
                </a:solidFill>
                <a:latin typeface="Century Gothic" panose="020B0502020202020204" pitchFamily="34" charset="0"/>
              </a:rPr>
              <a:t>6,800 people groups (4.2 billion people)</a:t>
            </a:r>
            <a:r>
              <a:rPr lang="en-US" sz="800" dirty="0" smtClean="0">
                <a:solidFill>
                  <a:schemeClr val="bg1"/>
                </a:solidFill>
                <a:latin typeface="Myriad Pro" pitchFamily="34" charset="0"/>
              </a:rPr>
              <a:t>	</a:t>
            </a:r>
            <a:endParaRPr lang="en-US" sz="800" dirty="0">
              <a:solidFill>
                <a:schemeClr val="bg1"/>
              </a:solidFill>
              <a:latin typeface="Myriad Pro" pitchFamily="34" charset="0"/>
            </a:endParaRPr>
          </a:p>
        </p:txBody>
      </p:sp>
      <p:sp>
        <p:nvSpPr>
          <p:cNvPr id="10" name="TextBox 9"/>
          <p:cNvSpPr txBox="1"/>
          <p:nvPr/>
        </p:nvSpPr>
        <p:spPr>
          <a:xfrm>
            <a:off x="76200" y="228600"/>
            <a:ext cx="8991600" cy="677108"/>
          </a:xfrm>
          <a:prstGeom prst="rect">
            <a:avLst/>
          </a:prstGeom>
          <a:noFill/>
        </p:spPr>
        <p:txBody>
          <a:bodyPr wrap="square" rtlCol="0">
            <a:spAutoFit/>
          </a:bodyPr>
          <a:lstStyle/>
          <a:p>
            <a:pPr algn="ctr"/>
            <a:r>
              <a:rPr lang="en-US" sz="2400" b="1" spc="100" dirty="0" smtClean="0">
                <a:solidFill>
                  <a:schemeClr val="bg1"/>
                </a:solidFill>
                <a:latin typeface="Century Gothic" panose="020B0502020202020204" pitchFamily="34" charset="0"/>
              </a:rPr>
              <a:t>Progress toward Engaging Unreached Peoples</a:t>
            </a:r>
          </a:p>
          <a:p>
            <a:pPr algn="ctr"/>
            <a:r>
              <a:rPr lang="en-US" sz="1400" spc="100" dirty="0" smtClean="0">
                <a:solidFill>
                  <a:schemeClr val="bg1"/>
                </a:solidFill>
                <a:latin typeface="Century Gothic" panose="020B0502020202020204" pitchFamily="34" charset="0"/>
              </a:rPr>
              <a:t>Unreached</a:t>
            </a:r>
            <a:endParaRPr lang="en-US" sz="1400" spc="100" dirty="0">
              <a:solidFill>
                <a:schemeClr val="bg1"/>
              </a:solidFill>
              <a:latin typeface="Century Gothic" panose="020B0502020202020204" pitchFamily="34" charset="0"/>
            </a:endParaRPr>
          </a:p>
        </p:txBody>
      </p:sp>
      <p:sp>
        <p:nvSpPr>
          <p:cNvPr id="11" name="TextBox 10"/>
          <p:cNvSpPr txBox="1"/>
          <p:nvPr/>
        </p:nvSpPr>
        <p:spPr>
          <a:xfrm>
            <a:off x="1013898" y="6720840"/>
            <a:ext cx="7139502" cy="169277"/>
          </a:xfrm>
          <a:prstGeom prst="rect">
            <a:avLst/>
          </a:prstGeom>
          <a:noFill/>
        </p:spPr>
        <p:txBody>
          <a:bodyPr wrap="square" rtlCol="0">
            <a:spAutoFit/>
          </a:bodyPr>
          <a:lstStyle/>
          <a:p>
            <a:pPr algn="ctr"/>
            <a:r>
              <a:rPr lang="en-US" sz="500" dirty="0" smtClean="0">
                <a:solidFill>
                  <a:srgbClr val="253C80"/>
                </a:solidFill>
                <a:latin typeface="Century Gothic" panose="020B0502020202020204" pitchFamily="34" charset="0"/>
              </a:rPr>
              <a:t>Each point approximates 50,000 people. </a:t>
            </a:r>
            <a:r>
              <a:rPr lang="en-US" sz="500" dirty="0">
                <a:solidFill>
                  <a:srgbClr val="253C80"/>
                </a:solidFill>
                <a:latin typeface="Century Gothic" panose="020B0502020202020204" pitchFamily="34" charset="0"/>
              </a:rPr>
              <a:t>S</a:t>
            </a:r>
            <a:r>
              <a:rPr lang="en-US" sz="500" dirty="0" smtClean="0">
                <a:solidFill>
                  <a:srgbClr val="253C80"/>
                </a:solidFill>
                <a:latin typeface="Century Gothic" panose="020B0502020202020204" pitchFamily="34" charset="0"/>
              </a:rPr>
              <a:t>tatuses are calculated by Global Research, IMB, January 2016. Robinson World Projection. Physical Basemap by US National Park Service. Geography by ESRI 2015.</a:t>
            </a:r>
            <a:endParaRPr lang="en-US" sz="500" dirty="0">
              <a:solidFill>
                <a:srgbClr val="253C80"/>
              </a:solidFill>
              <a:latin typeface="Century Gothic" panose="020B0502020202020204" pitchFamily="34" charset="0"/>
            </a:endParaRPr>
          </a:p>
        </p:txBody>
      </p:sp>
      <p:sp>
        <p:nvSpPr>
          <p:cNvPr id="8" name="TextBox 7"/>
          <p:cNvSpPr txBox="1"/>
          <p:nvPr/>
        </p:nvSpPr>
        <p:spPr>
          <a:xfrm>
            <a:off x="8229600" y="5105400"/>
            <a:ext cx="762000" cy="369332"/>
          </a:xfrm>
          <a:prstGeom prst="rect">
            <a:avLst/>
          </a:prstGeom>
          <a:noFill/>
        </p:spPr>
        <p:txBody>
          <a:bodyPr wrap="square" rtlCol="0">
            <a:spAutoFit/>
          </a:bodyPr>
          <a:lstStyle/>
          <a:p>
            <a:pPr algn="ctr"/>
            <a:r>
              <a:rPr lang="en-US" b="1" dirty="0" err="1" smtClean="0">
                <a:solidFill>
                  <a:srgbClr val="253C80"/>
                </a:solidFill>
                <a:latin typeface="Century Gothic" panose="020B0502020202020204" pitchFamily="34" charset="0"/>
              </a:rPr>
              <a:t>imb</a:t>
            </a:r>
            <a:endParaRPr lang="en-US" b="1" dirty="0">
              <a:solidFill>
                <a:srgbClr val="253C80"/>
              </a:solidFill>
              <a:latin typeface="Century Gothic" panose="020B0502020202020204" pitchFamily="34" charset="0"/>
            </a:endParaRPr>
          </a:p>
        </p:txBody>
      </p:sp>
    </p:spTree>
    <p:extLst>
      <p:ext uri="{BB962C8B-B14F-4D97-AF65-F5344CB8AC3E}">
        <p14:creationId xmlns:p14="http://schemas.microsoft.com/office/powerpoint/2010/main" val="2465753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 y="0"/>
            <a:ext cx="9137647" cy="685799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345" y="5707829"/>
            <a:ext cx="729308" cy="669440"/>
          </a:xfrm>
          <a:prstGeom prst="rect">
            <a:avLst/>
          </a:prstGeom>
        </p:spPr>
      </p:pic>
      <p:sp>
        <p:nvSpPr>
          <p:cNvPr id="10" name="TextBox 9"/>
          <p:cNvSpPr txBox="1"/>
          <p:nvPr/>
        </p:nvSpPr>
        <p:spPr>
          <a:xfrm>
            <a:off x="3200400" y="5486294"/>
            <a:ext cx="2743200" cy="253916"/>
          </a:xfrm>
          <a:prstGeom prst="rect">
            <a:avLst/>
          </a:prstGeom>
          <a:noFill/>
        </p:spPr>
        <p:txBody>
          <a:bodyPr wrap="square" rtlCol="0">
            <a:spAutoFit/>
          </a:bodyPr>
          <a:lstStyle/>
          <a:p>
            <a:pPr algn="ctr"/>
            <a:r>
              <a:rPr lang="en-US" sz="1050" b="1" dirty="0" smtClean="0">
                <a:solidFill>
                  <a:schemeClr val="bg1"/>
                </a:solidFill>
                <a:latin typeface="Century Gothic" panose="020B0502020202020204" pitchFamily="34" charset="0"/>
              </a:rPr>
              <a:t>Engaged yet Unreached</a:t>
            </a:r>
            <a:endParaRPr lang="en-US" sz="1050" b="1" dirty="0">
              <a:solidFill>
                <a:schemeClr val="bg1"/>
              </a:solidFill>
              <a:latin typeface="Century Gothic" panose="020B0502020202020204" pitchFamily="34" charset="0"/>
            </a:endParaRPr>
          </a:p>
        </p:txBody>
      </p:sp>
      <p:sp>
        <p:nvSpPr>
          <p:cNvPr id="11" name="TextBox 10"/>
          <p:cNvSpPr txBox="1"/>
          <p:nvPr/>
        </p:nvSpPr>
        <p:spPr>
          <a:xfrm>
            <a:off x="3200400" y="6434956"/>
            <a:ext cx="2743200" cy="338554"/>
          </a:xfrm>
          <a:prstGeom prst="rect">
            <a:avLst/>
          </a:prstGeom>
          <a:noFill/>
        </p:spPr>
        <p:txBody>
          <a:bodyPr wrap="square" rtlCol="0">
            <a:spAutoFit/>
          </a:bodyPr>
          <a:lstStyle/>
          <a:p>
            <a:pPr algn="ctr"/>
            <a:r>
              <a:rPr lang="en-US" sz="800" dirty="0" smtClean="0">
                <a:solidFill>
                  <a:schemeClr val="bg1"/>
                </a:solidFill>
                <a:latin typeface="Century Gothic" panose="020B0502020202020204" pitchFamily="34" charset="0"/>
              </a:rPr>
              <a:t>3,700 people groups (4 billion people)</a:t>
            </a:r>
            <a:r>
              <a:rPr lang="en-US" sz="800" dirty="0" smtClean="0">
                <a:solidFill>
                  <a:schemeClr val="bg1"/>
                </a:solidFill>
                <a:latin typeface="Myriad Pro" pitchFamily="34" charset="0"/>
              </a:rPr>
              <a:t>	</a:t>
            </a:r>
            <a:endParaRPr lang="en-US" sz="800" dirty="0">
              <a:solidFill>
                <a:schemeClr val="bg1"/>
              </a:solidFill>
              <a:latin typeface="Myriad Pro" pitchFamily="34" charset="0"/>
            </a:endParaRPr>
          </a:p>
        </p:txBody>
      </p:sp>
      <p:sp>
        <p:nvSpPr>
          <p:cNvPr id="12" name="TextBox 11"/>
          <p:cNvSpPr txBox="1"/>
          <p:nvPr/>
        </p:nvSpPr>
        <p:spPr>
          <a:xfrm>
            <a:off x="76200" y="228600"/>
            <a:ext cx="8991600" cy="677108"/>
          </a:xfrm>
          <a:prstGeom prst="rect">
            <a:avLst/>
          </a:prstGeom>
          <a:noFill/>
        </p:spPr>
        <p:txBody>
          <a:bodyPr wrap="square" rtlCol="0">
            <a:spAutoFit/>
          </a:bodyPr>
          <a:lstStyle/>
          <a:p>
            <a:pPr algn="ctr"/>
            <a:r>
              <a:rPr lang="en-US" sz="2400" b="1" spc="100" dirty="0" smtClean="0">
                <a:solidFill>
                  <a:schemeClr val="bg1"/>
                </a:solidFill>
                <a:latin typeface="Century Gothic" panose="020B0502020202020204" pitchFamily="34" charset="0"/>
              </a:rPr>
              <a:t>Progress toward Engaging Unreached Peoples</a:t>
            </a:r>
          </a:p>
          <a:p>
            <a:pPr algn="ctr"/>
            <a:r>
              <a:rPr lang="en-US" sz="1400" spc="100" dirty="0" smtClean="0">
                <a:solidFill>
                  <a:schemeClr val="bg1"/>
                </a:solidFill>
                <a:latin typeface="Century Gothic" panose="020B0502020202020204" pitchFamily="34" charset="0"/>
              </a:rPr>
              <a:t>Engaged yet Unreached</a:t>
            </a:r>
            <a:endParaRPr lang="en-US" sz="1400" spc="100" dirty="0">
              <a:solidFill>
                <a:schemeClr val="bg1"/>
              </a:solidFill>
              <a:latin typeface="Century Gothic" panose="020B0502020202020204" pitchFamily="34" charset="0"/>
            </a:endParaRPr>
          </a:p>
        </p:txBody>
      </p:sp>
      <p:sp>
        <p:nvSpPr>
          <p:cNvPr id="14" name="TextBox 13"/>
          <p:cNvSpPr txBox="1"/>
          <p:nvPr/>
        </p:nvSpPr>
        <p:spPr>
          <a:xfrm>
            <a:off x="1013898" y="6720840"/>
            <a:ext cx="7139502" cy="169277"/>
          </a:xfrm>
          <a:prstGeom prst="rect">
            <a:avLst/>
          </a:prstGeom>
          <a:noFill/>
        </p:spPr>
        <p:txBody>
          <a:bodyPr wrap="square" rtlCol="0">
            <a:spAutoFit/>
          </a:bodyPr>
          <a:lstStyle/>
          <a:p>
            <a:pPr algn="ctr"/>
            <a:r>
              <a:rPr lang="en-US" sz="500" dirty="0" smtClean="0">
                <a:solidFill>
                  <a:srgbClr val="253C80"/>
                </a:solidFill>
                <a:latin typeface="Century Gothic" panose="020B0502020202020204" pitchFamily="34" charset="0"/>
              </a:rPr>
              <a:t>Each point approximates 50,000 people. </a:t>
            </a:r>
            <a:r>
              <a:rPr lang="en-US" sz="500" dirty="0">
                <a:solidFill>
                  <a:srgbClr val="253C80"/>
                </a:solidFill>
                <a:latin typeface="Century Gothic" panose="020B0502020202020204" pitchFamily="34" charset="0"/>
              </a:rPr>
              <a:t>S</a:t>
            </a:r>
            <a:r>
              <a:rPr lang="en-US" sz="500" dirty="0" smtClean="0">
                <a:solidFill>
                  <a:srgbClr val="253C80"/>
                </a:solidFill>
                <a:latin typeface="Century Gothic" panose="020B0502020202020204" pitchFamily="34" charset="0"/>
              </a:rPr>
              <a:t>tatuses are calculated by Global Research, IMB, January 2016. Robinson World Projection. Physical Basemap by US National Park Service. Geography by ESRI 2015.</a:t>
            </a:r>
            <a:endParaRPr lang="en-US" sz="500" dirty="0">
              <a:solidFill>
                <a:srgbClr val="253C80"/>
              </a:solidFill>
              <a:latin typeface="Century Gothic" panose="020B0502020202020204" pitchFamily="34" charset="0"/>
            </a:endParaRPr>
          </a:p>
        </p:txBody>
      </p:sp>
      <p:sp>
        <p:nvSpPr>
          <p:cNvPr id="8" name="TextBox 7"/>
          <p:cNvSpPr txBox="1"/>
          <p:nvPr/>
        </p:nvSpPr>
        <p:spPr>
          <a:xfrm>
            <a:off x="8229600" y="5105400"/>
            <a:ext cx="762000" cy="369332"/>
          </a:xfrm>
          <a:prstGeom prst="rect">
            <a:avLst/>
          </a:prstGeom>
          <a:noFill/>
        </p:spPr>
        <p:txBody>
          <a:bodyPr wrap="square" rtlCol="0">
            <a:spAutoFit/>
          </a:bodyPr>
          <a:lstStyle/>
          <a:p>
            <a:pPr algn="ctr"/>
            <a:r>
              <a:rPr lang="en-US" b="1" dirty="0" err="1" smtClean="0">
                <a:solidFill>
                  <a:srgbClr val="253C80"/>
                </a:solidFill>
                <a:latin typeface="Century Gothic" panose="020B0502020202020204" pitchFamily="34" charset="0"/>
              </a:rPr>
              <a:t>imb</a:t>
            </a:r>
            <a:endParaRPr lang="en-US" b="1" dirty="0">
              <a:solidFill>
                <a:srgbClr val="253C80"/>
              </a:solidFill>
              <a:latin typeface="Century Gothic" panose="020B0502020202020204" pitchFamily="34" charset="0"/>
            </a:endParaRPr>
          </a:p>
        </p:txBody>
      </p:sp>
    </p:spTree>
    <p:extLst>
      <p:ext uri="{BB962C8B-B14F-4D97-AF65-F5344CB8AC3E}">
        <p14:creationId xmlns:p14="http://schemas.microsoft.com/office/powerpoint/2010/main" val="223165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0"/>
            <a:ext cx="9137647" cy="685799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577" y="5708537"/>
            <a:ext cx="854845" cy="668024"/>
          </a:xfrm>
          <a:prstGeom prst="rect">
            <a:avLst/>
          </a:prstGeom>
        </p:spPr>
      </p:pic>
      <p:sp>
        <p:nvSpPr>
          <p:cNvPr id="12" name="TextBox 11"/>
          <p:cNvSpPr txBox="1"/>
          <p:nvPr/>
        </p:nvSpPr>
        <p:spPr>
          <a:xfrm>
            <a:off x="3200400" y="5486294"/>
            <a:ext cx="2743200" cy="253916"/>
          </a:xfrm>
          <a:prstGeom prst="rect">
            <a:avLst/>
          </a:prstGeom>
          <a:noFill/>
        </p:spPr>
        <p:txBody>
          <a:bodyPr wrap="square" rtlCol="0">
            <a:spAutoFit/>
          </a:bodyPr>
          <a:lstStyle/>
          <a:p>
            <a:pPr algn="ctr"/>
            <a:r>
              <a:rPr lang="en-US" sz="1050" dirty="0" smtClean="0">
                <a:solidFill>
                  <a:schemeClr val="bg1"/>
                </a:solidFill>
                <a:latin typeface="Century Gothic" panose="020B0502020202020204" pitchFamily="34" charset="0"/>
              </a:rPr>
              <a:t>Unengaged and Unreached</a:t>
            </a:r>
            <a:endParaRPr lang="en-US" sz="1050" dirty="0">
              <a:solidFill>
                <a:schemeClr val="bg1"/>
              </a:solidFill>
              <a:latin typeface="Century Gothic" panose="020B0502020202020204" pitchFamily="34" charset="0"/>
            </a:endParaRPr>
          </a:p>
        </p:txBody>
      </p:sp>
      <p:sp>
        <p:nvSpPr>
          <p:cNvPr id="13" name="TextBox 12"/>
          <p:cNvSpPr txBox="1"/>
          <p:nvPr/>
        </p:nvSpPr>
        <p:spPr>
          <a:xfrm>
            <a:off x="3200400" y="6434956"/>
            <a:ext cx="2743200" cy="338554"/>
          </a:xfrm>
          <a:prstGeom prst="rect">
            <a:avLst/>
          </a:prstGeom>
          <a:noFill/>
        </p:spPr>
        <p:txBody>
          <a:bodyPr wrap="square" rtlCol="0">
            <a:spAutoFit/>
          </a:bodyPr>
          <a:lstStyle/>
          <a:p>
            <a:pPr algn="ctr"/>
            <a:r>
              <a:rPr lang="en-US" sz="800" dirty="0" smtClean="0">
                <a:solidFill>
                  <a:schemeClr val="bg1"/>
                </a:solidFill>
                <a:latin typeface="Century Gothic" panose="020B0502020202020204" pitchFamily="34" charset="0"/>
              </a:rPr>
              <a:t>3,100 people groups (200 million people)	</a:t>
            </a:r>
            <a:endParaRPr lang="en-US" sz="800" dirty="0">
              <a:solidFill>
                <a:schemeClr val="bg1"/>
              </a:solidFill>
              <a:latin typeface="Century Gothic" panose="020B0502020202020204" pitchFamily="34" charset="0"/>
            </a:endParaRPr>
          </a:p>
        </p:txBody>
      </p:sp>
      <p:sp>
        <p:nvSpPr>
          <p:cNvPr id="9" name="TextBox 8"/>
          <p:cNvSpPr txBox="1"/>
          <p:nvPr/>
        </p:nvSpPr>
        <p:spPr>
          <a:xfrm>
            <a:off x="76200" y="228600"/>
            <a:ext cx="8991600" cy="677108"/>
          </a:xfrm>
          <a:prstGeom prst="rect">
            <a:avLst/>
          </a:prstGeom>
          <a:noFill/>
        </p:spPr>
        <p:txBody>
          <a:bodyPr wrap="square" rtlCol="0">
            <a:spAutoFit/>
          </a:bodyPr>
          <a:lstStyle/>
          <a:p>
            <a:pPr algn="ctr"/>
            <a:r>
              <a:rPr lang="en-US" sz="2400" b="1" spc="100" dirty="0" smtClean="0">
                <a:solidFill>
                  <a:schemeClr val="bg1"/>
                </a:solidFill>
                <a:latin typeface="Century Gothic" panose="020B0502020202020204" pitchFamily="34" charset="0"/>
              </a:rPr>
              <a:t>Progress toward Engaging Unreached Peoples</a:t>
            </a:r>
          </a:p>
          <a:p>
            <a:pPr algn="ctr"/>
            <a:r>
              <a:rPr lang="en-US" sz="1400" spc="100" dirty="0" smtClean="0">
                <a:solidFill>
                  <a:schemeClr val="bg1"/>
                </a:solidFill>
                <a:latin typeface="Century Gothic" panose="020B0502020202020204" pitchFamily="34" charset="0"/>
              </a:rPr>
              <a:t>Unengaged and Unreached</a:t>
            </a:r>
            <a:endParaRPr lang="en-US" sz="1400" spc="100" dirty="0">
              <a:solidFill>
                <a:schemeClr val="bg1"/>
              </a:solidFill>
              <a:latin typeface="Century Gothic" panose="020B0502020202020204" pitchFamily="34" charset="0"/>
            </a:endParaRPr>
          </a:p>
        </p:txBody>
      </p:sp>
      <p:sp>
        <p:nvSpPr>
          <p:cNvPr id="14" name="TextBox 13"/>
          <p:cNvSpPr txBox="1"/>
          <p:nvPr/>
        </p:nvSpPr>
        <p:spPr>
          <a:xfrm>
            <a:off x="1013898" y="6720840"/>
            <a:ext cx="7139502" cy="169277"/>
          </a:xfrm>
          <a:prstGeom prst="rect">
            <a:avLst/>
          </a:prstGeom>
          <a:noFill/>
        </p:spPr>
        <p:txBody>
          <a:bodyPr wrap="square" rtlCol="0">
            <a:spAutoFit/>
          </a:bodyPr>
          <a:lstStyle/>
          <a:p>
            <a:pPr algn="ctr"/>
            <a:r>
              <a:rPr lang="en-US" sz="500" dirty="0" smtClean="0">
                <a:solidFill>
                  <a:srgbClr val="253C80"/>
                </a:solidFill>
                <a:latin typeface="Century Gothic" panose="020B0502020202020204" pitchFamily="34" charset="0"/>
              </a:rPr>
              <a:t>Each point approximates 50,000 people. </a:t>
            </a:r>
            <a:r>
              <a:rPr lang="en-US" sz="500" dirty="0">
                <a:solidFill>
                  <a:srgbClr val="253C80"/>
                </a:solidFill>
                <a:latin typeface="Century Gothic" panose="020B0502020202020204" pitchFamily="34" charset="0"/>
              </a:rPr>
              <a:t>S</a:t>
            </a:r>
            <a:r>
              <a:rPr lang="en-US" sz="500" dirty="0" smtClean="0">
                <a:solidFill>
                  <a:srgbClr val="253C80"/>
                </a:solidFill>
                <a:latin typeface="Century Gothic" panose="020B0502020202020204" pitchFamily="34" charset="0"/>
              </a:rPr>
              <a:t>tatuses are calculated by Global Research, IMB, January 2016. Robinson World Projection. Physical Basemap by US National Park Service. Geography by ESRI 2015.</a:t>
            </a:r>
            <a:endParaRPr lang="en-US" sz="500" dirty="0">
              <a:solidFill>
                <a:srgbClr val="253C80"/>
              </a:solidFill>
              <a:latin typeface="Century Gothic" panose="020B0502020202020204" pitchFamily="34" charset="0"/>
            </a:endParaRPr>
          </a:p>
        </p:txBody>
      </p:sp>
      <p:sp>
        <p:nvSpPr>
          <p:cNvPr id="8" name="TextBox 7"/>
          <p:cNvSpPr txBox="1"/>
          <p:nvPr/>
        </p:nvSpPr>
        <p:spPr>
          <a:xfrm>
            <a:off x="8229600" y="5105400"/>
            <a:ext cx="762000" cy="369332"/>
          </a:xfrm>
          <a:prstGeom prst="rect">
            <a:avLst/>
          </a:prstGeom>
          <a:noFill/>
        </p:spPr>
        <p:txBody>
          <a:bodyPr wrap="square" rtlCol="0">
            <a:spAutoFit/>
          </a:bodyPr>
          <a:lstStyle/>
          <a:p>
            <a:pPr algn="ctr"/>
            <a:r>
              <a:rPr lang="en-US" b="1" dirty="0" err="1" smtClean="0">
                <a:solidFill>
                  <a:srgbClr val="253C80"/>
                </a:solidFill>
                <a:latin typeface="Century Gothic" panose="020B0502020202020204" pitchFamily="34" charset="0"/>
              </a:rPr>
              <a:t>imb</a:t>
            </a:r>
            <a:endParaRPr lang="en-US" b="1" dirty="0">
              <a:solidFill>
                <a:srgbClr val="253C80"/>
              </a:solidFill>
              <a:latin typeface="Century Gothic" panose="020B0502020202020204" pitchFamily="34" charset="0"/>
            </a:endParaRPr>
          </a:p>
        </p:txBody>
      </p:sp>
    </p:spTree>
    <p:extLst>
      <p:ext uri="{BB962C8B-B14F-4D97-AF65-F5344CB8AC3E}">
        <p14:creationId xmlns:p14="http://schemas.microsoft.com/office/powerpoint/2010/main" val="1491651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ct:contentTypeSchema xmlns:ct="http://schemas.microsoft.com/office/2006/metadata/contentType" xmlns:ma="http://schemas.microsoft.com/office/2006/metadata/properties/metaAttributes" ct:_="" ma:_="" ma:contentTypeName="Document" ma:contentTypeID="0x0101004149135C0107034181DD72EA8A402B47" ma:contentTypeVersion="1" ma:contentTypeDescription="Create a new document." ma:contentTypeScope="" ma:versionID="2cc93b3f75c2ca1655c81910ffb11d2e">
  <xsd:schema xmlns:xsd="http://www.w3.org/2001/XMLSchema" xmlns:p="http://schemas.microsoft.com/office/2006/metadata/properties" xmlns:ns1="http://schemas.microsoft.com/sharepoint/v3" targetNamespace="http://schemas.microsoft.com/office/2006/metadata/properties" ma:root="true" ma:fieldsID="cea3d0222cc48e78637d781e16be94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11.xml><?xml version="1.0" encoding="utf-8"?>
<?mso-contentType ?>
<FormTemplates xmlns="http://schemas.microsoft.com/sharepoint/v3/contenttype/forms">
  <Display>DocumentLibraryForm</Display>
  <Edit>DocumentLibraryForm</Edit>
  <New>DocumentLibraryForm</New>
</FormTemplates>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DEEA843-1224-4CF8-857C-0E5C28A0B540}">
  <ds:schemaRefs>
    <ds:schemaRef ds:uri="ESRI.ArcGIS.Mapping.OfficeIntegration.PowerPointInfo"/>
  </ds:schemaRefs>
</ds:datastoreItem>
</file>

<file path=customXml/itemProps10.xml><?xml version="1.0" encoding="utf-8"?>
<ds:datastoreItem xmlns:ds="http://schemas.openxmlformats.org/officeDocument/2006/customXml" ds:itemID="{969E37B0-6891-48DA-9FE7-6C34C09C22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11.xml><?xml version="1.0" encoding="utf-8"?>
<ds:datastoreItem xmlns:ds="http://schemas.openxmlformats.org/officeDocument/2006/customXml" ds:itemID="{F98FFD99-CA4B-448A-9064-EE3C9F5263CB}">
  <ds:schemaRefs>
    <ds:schemaRef ds:uri="http://schemas.microsoft.com/sharepoint/v3/contenttype/forms"/>
  </ds:schemaRefs>
</ds:datastoreItem>
</file>

<file path=customXml/itemProps12.xml><?xml version="1.0" encoding="utf-8"?>
<ds:datastoreItem xmlns:ds="http://schemas.openxmlformats.org/officeDocument/2006/customXml" ds:itemID="{15852827-577D-4CA8-8429-8A837C94EC0E}">
  <ds:schemaRefs>
    <ds:schemaRef ds:uri="ESRI.ArcGIS.Mapping.OfficeIntegration.PowerPointInfo"/>
  </ds:schemaRefs>
</ds:datastoreItem>
</file>

<file path=customXml/itemProps13.xml><?xml version="1.0" encoding="utf-8"?>
<ds:datastoreItem xmlns:ds="http://schemas.openxmlformats.org/officeDocument/2006/customXml" ds:itemID="{57956031-04BD-4003-BD45-CEDEE8D18520}">
  <ds:schemaRefs>
    <ds:schemaRef ds:uri="ESRI.ArcGIS.Mapping.OfficeIntegration.PowerPointInfo"/>
  </ds:schemaRefs>
</ds:datastoreItem>
</file>

<file path=customXml/itemProps2.xml><?xml version="1.0" encoding="utf-8"?>
<ds:datastoreItem xmlns:ds="http://schemas.openxmlformats.org/officeDocument/2006/customXml" ds:itemID="{0C6AB351-3F6D-4AC2-B26A-724921C4D2F0}">
  <ds:schemaRefs>
    <ds:schemaRef ds:uri="http://purl.org/dc/elements/1.1/"/>
    <ds:schemaRef ds:uri="http://purl.org/dc/dcmitype/"/>
    <ds:schemaRef ds:uri="http://schemas.openxmlformats.org/package/2006/metadata/core-properties"/>
    <ds:schemaRef ds:uri="http://schemas.microsoft.com/sharepoint/v3"/>
    <ds:schemaRef ds:uri="http://schemas.microsoft.com/office/2006/documentManagement/types"/>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3BE3051-CDC3-4B7A-AAF1-97A53CDAF4E1}">
  <ds:schemaRefs>
    <ds:schemaRef ds:uri="ESRI.ArcGIS.Mapping.OfficeIntegration.PowerPointInfo"/>
  </ds:schemaRefs>
</ds:datastoreItem>
</file>

<file path=customXml/itemProps4.xml><?xml version="1.0" encoding="utf-8"?>
<ds:datastoreItem xmlns:ds="http://schemas.openxmlformats.org/officeDocument/2006/customXml" ds:itemID="{35D5A56A-6AE1-4456-A856-DA32D8338C45}">
  <ds:schemaRefs>
    <ds:schemaRef ds:uri="ESRI.ArcGIS.Mapping.OfficeIntegration.PowerPointInfo"/>
  </ds:schemaRefs>
</ds:datastoreItem>
</file>

<file path=customXml/itemProps5.xml><?xml version="1.0" encoding="utf-8"?>
<ds:datastoreItem xmlns:ds="http://schemas.openxmlformats.org/officeDocument/2006/customXml" ds:itemID="{CF1AD3B2-228E-4B56-9E6C-315CF9F308E3}">
  <ds:schemaRefs>
    <ds:schemaRef ds:uri="ESRI.ArcGIS.Mapping.OfficeIntegration.PowerPointInfo"/>
  </ds:schemaRefs>
</ds:datastoreItem>
</file>

<file path=customXml/itemProps6.xml><?xml version="1.0" encoding="utf-8"?>
<ds:datastoreItem xmlns:ds="http://schemas.openxmlformats.org/officeDocument/2006/customXml" ds:itemID="{FEB89055-83B0-461A-B7C8-6A951B9F547B}">
  <ds:schemaRefs>
    <ds:schemaRef ds:uri="ESRI.ArcGIS.Mapping.OfficeIntegration.PowerPointInfo"/>
  </ds:schemaRefs>
</ds:datastoreItem>
</file>

<file path=customXml/itemProps7.xml><?xml version="1.0" encoding="utf-8"?>
<ds:datastoreItem xmlns:ds="http://schemas.openxmlformats.org/officeDocument/2006/customXml" ds:itemID="{48A74CC1-7CEF-45A9-AE8C-AED5FD86F1A9}">
  <ds:schemaRefs>
    <ds:schemaRef ds:uri="ESRI.ArcGIS.Mapping.OfficeIntegration.PowerPointInfo"/>
  </ds:schemaRefs>
</ds:datastoreItem>
</file>

<file path=customXml/itemProps8.xml><?xml version="1.0" encoding="utf-8"?>
<ds:datastoreItem xmlns:ds="http://schemas.openxmlformats.org/officeDocument/2006/customXml" ds:itemID="{26E5352B-DDBB-409C-A580-2D8732BBBD4C}">
  <ds:schemaRefs>
    <ds:schemaRef ds:uri="ESRI.ArcGIS.Mapping.OfficeIntegration.PowerPointInfo"/>
  </ds:schemaRefs>
</ds:datastoreItem>
</file>

<file path=customXml/itemProps9.xml><?xml version="1.0" encoding="utf-8"?>
<ds:datastoreItem xmlns:ds="http://schemas.openxmlformats.org/officeDocument/2006/customXml" ds:itemID="{96FBA17D-8999-4181-9558-A8B51928A00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2387</TotalTime>
  <Words>1192</Words>
  <Application>Microsoft Office PowerPoint</Application>
  <PresentationFormat>On-screen Show (4:3)</PresentationFormat>
  <Paragraphs>73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Myriad Pro</vt:lpstr>
      <vt:lpstr>Office Theme</vt:lpstr>
      <vt:lpstr>Progress toward  Engaging Unreached Peoples  2016 Edition</vt:lpstr>
      <vt:lpstr>Progress toward Engaging Unreached Peoples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jcourson</dc:creator>
  <cp:lastModifiedBy>Courson, Jim</cp:lastModifiedBy>
  <cp:revision>134</cp:revision>
  <cp:lastPrinted>2016-09-07T16:23:45Z</cp:lastPrinted>
  <dcterms:created xsi:type="dcterms:W3CDTF">2011-12-07T12:35:55Z</dcterms:created>
  <dcterms:modified xsi:type="dcterms:W3CDTF">2016-09-12T14:22:43Z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0x0101004149135C0107034181DD72EA8A402B47</vt:lpwstr>
  </property>
</Properties>
</file>