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3"/>
  </p:sldMasterIdLst>
  <p:notesMasterIdLst>
    <p:notesMasterId r:id="rId25"/>
  </p:notesMasterIdLst>
  <p:sldIdLst>
    <p:sldId id="267" r:id="rId14"/>
    <p:sldId id="283" r:id="rId15"/>
    <p:sldId id="282" r:id="rId16"/>
    <p:sldId id="270" r:id="rId17"/>
    <p:sldId id="271" r:id="rId18"/>
    <p:sldId id="265" r:id="rId19"/>
    <p:sldId id="264" r:id="rId20"/>
    <p:sldId id="272" r:id="rId21"/>
    <p:sldId id="273" r:id="rId22"/>
    <p:sldId id="274" r:id="rId23"/>
    <p:sldId id="275" r:id="rId2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3C80"/>
    <a:srgbClr val="2675BB"/>
    <a:srgbClr val="FFC843"/>
    <a:srgbClr val="F47B20"/>
    <a:srgbClr val="7D6A55"/>
    <a:srgbClr val="267300"/>
    <a:srgbClr val="4CE600"/>
    <a:srgbClr val="A3FF73"/>
    <a:srgbClr val="E6E600"/>
    <a:srgbClr val="E6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73" autoAdjust="0"/>
  </p:normalViewPr>
  <p:slideViewPr>
    <p:cSldViewPr>
      <p:cViewPr varScale="1">
        <p:scale>
          <a:sx n="101" d="100"/>
          <a:sy n="101" d="100"/>
        </p:scale>
        <p:origin x="1194" y="10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0CD9A4FD-D9BB-479E-93F4-96FB47507882}" type="datetimeFigureOut">
              <a:rPr lang="en-US" smtClean="0"/>
              <a:t>2/5/2018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24" tIns="46662" rIns="93324" bIns="46662" rtlCol="0" anchor="b"/>
          <a:lstStyle>
            <a:lvl1pPr algn="r">
              <a:defRPr sz="1200"/>
            </a:lvl1pPr>
          </a:lstStyle>
          <a:p>
            <a:fld id="{6CA3E8BE-89F5-42B8-959A-218443B3260E}" type="slidenum">
              <a:rPr lang="en-US" smtClean="0"/>
              <a:t>‹#›</a:t>
            </a:fld>
            <a:endParaRPr lang="en-US"/>
          </a:p>
        </p:txBody>
      </p:sp>
    </p:spTree>
    <p:extLst>
      <p:ext uri="{BB962C8B-B14F-4D97-AF65-F5344CB8AC3E}">
        <p14:creationId xmlns:p14="http://schemas.microsoft.com/office/powerpoint/2010/main" val="94579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3E8BE-89F5-42B8-959A-218443B3260E}" type="slidenum">
              <a:rPr lang="en-US" smtClean="0"/>
              <a:t>1</a:t>
            </a:fld>
            <a:endParaRPr lang="en-US"/>
          </a:p>
        </p:txBody>
      </p:sp>
    </p:spTree>
    <p:extLst>
      <p:ext uri="{BB962C8B-B14F-4D97-AF65-F5344CB8AC3E}">
        <p14:creationId xmlns:p14="http://schemas.microsoft.com/office/powerpoint/2010/main" val="232954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1">
              <a:defRPr/>
            </a:pPr>
            <a:r>
              <a:rPr lang="en-US" dirty="0"/>
              <a:t>1,856 people groups with a total population of 561,860,765 are classified as GSEC 6 as of January 1, 2018. GSEC 6 people groups are greater than or equal to 10% evangelical. GSEC values from 2017-12 GSEC Listing of people groups (1/1/2018). </a:t>
            </a:r>
          </a:p>
        </p:txBody>
      </p:sp>
      <p:sp>
        <p:nvSpPr>
          <p:cNvPr id="4" name="Slide Number Placeholder 3"/>
          <p:cNvSpPr>
            <a:spLocks noGrp="1"/>
          </p:cNvSpPr>
          <p:nvPr>
            <p:ph type="sldNum" sz="quarter" idx="10"/>
          </p:nvPr>
        </p:nvSpPr>
        <p:spPr/>
        <p:txBody>
          <a:bodyPr/>
          <a:lstStyle/>
          <a:p>
            <a:fld id="{6CA3E8BE-89F5-42B8-959A-218443B3260E}" type="slidenum">
              <a:rPr lang="en-US" smtClean="0"/>
              <a:t>10</a:t>
            </a:fld>
            <a:endParaRPr lang="en-US"/>
          </a:p>
        </p:txBody>
      </p:sp>
    </p:spTree>
    <p:extLst>
      <p:ext uri="{BB962C8B-B14F-4D97-AF65-F5344CB8AC3E}">
        <p14:creationId xmlns:p14="http://schemas.microsoft.com/office/powerpoint/2010/main" val="457556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41" rtl="0" eaLnBrk="1" fontAlgn="auto" latinLnBrk="0" hangingPunct="1">
              <a:lnSpc>
                <a:spcPct val="100000"/>
              </a:lnSpc>
              <a:spcBef>
                <a:spcPts val="0"/>
              </a:spcBef>
              <a:spcAft>
                <a:spcPts val="0"/>
              </a:spcAft>
              <a:buClrTx/>
              <a:buSzTx/>
              <a:buFontTx/>
              <a:buNone/>
              <a:tabLst/>
              <a:defRPr/>
            </a:pPr>
            <a:r>
              <a:rPr lang="en-US" baseline="0" dirty="0"/>
              <a:t>7,039 People Groups with a combined population of  4,349,087,535 are Unreached as of January 1, 2018. </a:t>
            </a:r>
            <a:r>
              <a:rPr lang="en-US" sz="1200" dirty="0">
                <a:solidFill>
                  <a:schemeClr val="bg1"/>
                </a:solidFill>
                <a:latin typeface="Century Gothic" panose="020B0502020202020204" pitchFamily="34" charset="0"/>
              </a:rPr>
              <a:t>An Unreached People Group (UPG) is a people group among whom evangelical Christians comprise less than 2 percent of the population. </a:t>
            </a:r>
            <a:r>
              <a:rPr lang="en-US" baseline="0" dirty="0"/>
              <a:t>GSEC Values from 2017-12 GSEC Listing of people groups (1/1/2018). </a:t>
            </a:r>
            <a:endParaRPr lang="en-US" dirty="0"/>
          </a:p>
        </p:txBody>
      </p:sp>
      <p:sp>
        <p:nvSpPr>
          <p:cNvPr id="4" name="Slide Number Placeholder 3"/>
          <p:cNvSpPr>
            <a:spLocks noGrp="1"/>
          </p:cNvSpPr>
          <p:nvPr>
            <p:ph type="sldNum" sz="quarter" idx="10"/>
          </p:nvPr>
        </p:nvSpPr>
        <p:spPr/>
        <p:txBody>
          <a:bodyPr/>
          <a:lstStyle/>
          <a:p>
            <a:fld id="{6CA3E8BE-89F5-42B8-959A-218443B3260E}" type="slidenum">
              <a:rPr lang="en-US" smtClean="0"/>
              <a:t>11</a:t>
            </a:fld>
            <a:endParaRPr lang="en-US"/>
          </a:p>
        </p:txBody>
      </p:sp>
    </p:spTree>
    <p:extLst>
      <p:ext uri="{BB962C8B-B14F-4D97-AF65-F5344CB8AC3E}">
        <p14:creationId xmlns:p14="http://schemas.microsoft.com/office/powerpoint/2010/main" val="45755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Status of Evangelical Christianity (GSEC) map visualizes the spread of the gospel among people groups by measuring three factors: (1) percentage of evangelicals (groups less than 2% are considered unreached / groups greater than 2% are considered no longer unreached), (2) access to evangelical print, audio, visual, or human resources (GSEC reports summarize the availability of resources for each people group), and (3) recent church planting activity (specifically the level of activity within the past two years). </a:t>
            </a:r>
          </a:p>
        </p:txBody>
      </p:sp>
      <p:sp>
        <p:nvSpPr>
          <p:cNvPr id="4" name="Slide Number Placeholder 3"/>
          <p:cNvSpPr>
            <a:spLocks noGrp="1"/>
          </p:cNvSpPr>
          <p:nvPr>
            <p:ph type="sldNum" sz="quarter" idx="10"/>
          </p:nvPr>
        </p:nvSpPr>
        <p:spPr/>
        <p:txBody>
          <a:bodyPr/>
          <a:lstStyle/>
          <a:p>
            <a:fld id="{6CA3E8BE-89F5-42B8-959A-218443B3260E}" type="slidenum">
              <a:rPr lang="en-US" smtClean="0"/>
              <a:t>2</a:t>
            </a:fld>
            <a:endParaRPr lang="en-US"/>
          </a:p>
        </p:txBody>
      </p:sp>
    </p:spTree>
    <p:extLst>
      <p:ext uri="{BB962C8B-B14F-4D97-AF65-F5344CB8AC3E}">
        <p14:creationId xmlns:p14="http://schemas.microsoft.com/office/powerpoint/2010/main" val="396534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11,744 people groups with a combined population of 7,436,967,140 are detailed in the IMB database</a:t>
            </a:r>
            <a:r>
              <a:rPr lang="en-US" baseline="0" dirty="0"/>
              <a:t> a</a:t>
            </a:r>
            <a:r>
              <a:rPr lang="en-US" dirty="0"/>
              <a:t>s of January 1, 2018.</a:t>
            </a:r>
            <a:r>
              <a:rPr lang="en-US" baseline="0" dirty="0"/>
              <a:t> Each people group is represented by one point for every 50,000 people. All data is taken from </a:t>
            </a:r>
            <a:r>
              <a:rPr lang="en-US" dirty="0"/>
              <a:t>2017-12 GSEC Listing of people groups (1/1/2018). </a:t>
            </a:r>
          </a:p>
          <a:p>
            <a:endParaRPr lang="en-US" dirty="0"/>
          </a:p>
        </p:txBody>
      </p:sp>
      <p:sp>
        <p:nvSpPr>
          <p:cNvPr id="4" name="Slide Number Placeholder 3"/>
          <p:cNvSpPr>
            <a:spLocks noGrp="1"/>
          </p:cNvSpPr>
          <p:nvPr>
            <p:ph type="sldNum" sz="quarter" idx="10"/>
          </p:nvPr>
        </p:nvSpPr>
        <p:spPr/>
        <p:txBody>
          <a:bodyPr/>
          <a:lstStyle/>
          <a:p>
            <a:fld id="{6CA3E8BE-89F5-42B8-959A-218443B3260E}" type="slidenum">
              <a:rPr lang="en-US" smtClean="0"/>
              <a:t>3</a:t>
            </a:fld>
            <a:endParaRPr lang="en-US"/>
          </a:p>
        </p:txBody>
      </p:sp>
    </p:spTree>
    <p:extLst>
      <p:ext uri="{BB962C8B-B14F-4D97-AF65-F5344CB8AC3E}">
        <p14:creationId xmlns:p14="http://schemas.microsoft.com/office/powerpoint/2010/main" val="374545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401 people groups with a total population of 9,268,915 are classified as GSEC 0 as of January 1, 2018. GSEC 0 people groups have no evangelical Christians</a:t>
            </a:r>
            <a:r>
              <a:rPr lang="en-US" baseline="0" dirty="0"/>
              <a:t> or churches and no access to evangelical print, audio, visual or human resources. </a:t>
            </a:r>
            <a:r>
              <a:rPr lang="en-US" dirty="0"/>
              <a:t>GSEC values from 2017-12 GSEC Listing of people groups (1/1/2018). </a:t>
            </a:r>
          </a:p>
        </p:txBody>
      </p:sp>
      <p:sp>
        <p:nvSpPr>
          <p:cNvPr id="4" name="Slide Number Placeholder 3"/>
          <p:cNvSpPr>
            <a:spLocks noGrp="1"/>
          </p:cNvSpPr>
          <p:nvPr>
            <p:ph type="sldNum" sz="quarter" idx="10"/>
          </p:nvPr>
        </p:nvSpPr>
        <p:spPr/>
        <p:txBody>
          <a:bodyPr/>
          <a:lstStyle/>
          <a:p>
            <a:fld id="{6CA3E8BE-89F5-42B8-959A-218443B3260E}" type="slidenum">
              <a:rPr lang="en-US" smtClean="0"/>
              <a:t>4</a:t>
            </a:fld>
            <a:endParaRPr lang="en-US"/>
          </a:p>
        </p:txBody>
      </p:sp>
    </p:spTree>
    <p:extLst>
      <p:ext uri="{BB962C8B-B14F-4D97-AF65-F5344CB8AC3E}">
        <p14:creationId xmlns:p14="http://schemas.microsoft.com/office/powerpoint/2010/main" val="137412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4,507 people groups with a total population of 919,049,170 are classified as GSEC 1 as of January 1, 2018. GSEC 1</a:t>
            </a:r>
            <a:r>
              <a:rPr lang="en-US" baseline="0" dirty="0"/>
              <a:t> people groups are less than 2% evangelical. Some evangelical resources are available in their heart language but there has been no active church planting among them within the past two years. </a:t>
            </a:r>
            <a:r>
              <a:rPr lang="en-US" dirty="0"/>
              <a:t>GSEC values from 2017-12 GSEC Listing of people groups (1/1/2018). </a:t>
            </a:r>
          </a:p>
        </p:txBody>
      </p:sp>
      <p:sp>
        <p:nvSpPr>
          <p:cNvPr id="4" name="Slide Number Placeholder 3"/>
          <p:cNvSpPr>
            <a:spLocks noGrp="1"/>
          </p:cNvSpPr>
          <p:nvPr>
            <p:ph type="sldNum" sz="quarter" idx="10"/>
          </p:nvPr>
        </p:nvSpPr>
        <p:spPr/>
        <p:txBody>
          <a:bodyPr/>
          <a:lstStyle/>
          <a:p>
            <a:fld id="{6CA3E8BE-89F5-42B8-959A-218443B3260E}" type="slidenum">
              <a:rPr lang="en-US" smtClean="0"/>
              <a:t>5</a:t>
            </a:fld>
            <a:endParaRPr lang="en-US"/>
          </a:p>
        </p:txBody>
      </p:sp>
    </p:spTree>
    <p:extLst>
      <p:ext uri="{BB962C8B-B14F-4D97-AF65-F5344CB8AC3E}">
        <p14:creationId xmlns:p14="http://schemas.microsoft.com/office/powerpoint/2010/main" val="137412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1,754 people groups with a total population of 1,864,236,850 are classified as GSEC 2 as of January 1, 2018. GSEC 2 people groups are less than 2% evangelical. Initial</a:t>
            </a:r>
            <a:r>
              <a:rPr lang="en-US" baseline="0" dirty="0"/>
              <a:t> or localized church planting has been reported within the past two years. </a:t>
            </a:r>
            <a:r>
              <a:rPr lang="en-US" dirty="0"/>
              <a:t>GSEC values from 2017-12 GSEC Listing of people groups (1/1/2018). </a:t>
            </a:r>
          </a:p>
          <a:p>
            <a:endParaRPr lang="en-US" dirty="0"/>
          </a:p>
          <a:p>
            <a:endParaRPr lang="en-US" dirty="0"/>
          </a:p>
        </p:txBody>
      </p:sp>
      <p:sp>
        <p:nvSpPr>
          <p:cNvPr id="4" name="Slide Number Placeholder 3"/>
          <p:cNvSpPr>
            <a:spLocks noGrp="1"/>
          </p:cNvSpPr>
          <p:nvPr>
            <p:ph type="sldNum" sz="quarter" idx="10"/>
          </p:nvPr>
        </p:nvSpPr>
        <p:spPr/>
        <p:txBody>
          <a:bodyPr/>
          <a:lstStyle/>
          <a:p>
            <a:fld id="{6CA3E8BE-89F5-42B8-959A-218443B3260E}" type="slidenum">
              <a:rPr lang="en-US" smtClean="0"/>
              <a:t>6</a:t>
            </a:fld>
            <a:endParaRPr lang="en-US"/>
          </a:p>
        </p:txBody>
      </p:sp>
    </p:spTree>
    <p:extLst>
      <p:ext uri="{BB962C8B-B14F-4D97-AF65-F5344CB8AC3E}">
        <p14:creationId xmlns:p14="http://schemas.microsoft.com/office/powerpoint/2010/main" val="188662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1">
              <a:defRPr/>
            </a:pPr>
            <a:r>
              <a:rPr lang="en-US" dirty="0"/>
              <a:t>377 people groups with a total population of 1,556,532,600 are classified as GSEC 3 as of January 1, 2018. GSEC 3 people groups are less than 2% evangelical but widespread church planting has been reported within the past two years. GSEC values from 2017-12 GSEC Listing of people groups (1/1/2018). </a:t>
            </a:r>
          </a:p>
          <a:p>
            <a:pPr defTabSz="933241">
              <a:defRPr/>
            </a:pPr>
            <a:endParaRPr lang="en-US" dirty="0"/>
          </a:p>
          <a:p>
            <a:pPr defTabSz="933241">
              <a:defRPr/>
            </a:pPr>
            <a:endParaRPr lang="en-US" dirty="0"/>
          </a:p>
        </p:txBody>
      </p:sp>
      <p:sp>
        <p:nvSpPr>
          <p:cNvPr id="4" name="Slide Number Placeholder 3"/>
          <p:cNvSpPr>
            <a:spLocks noGrp="1"/>
          </p:cNvSpPr>
          <p:nvPr>
            <p:ph type="sldNum" sz="quarter" idx="10"/>
          </p:nvPr>
        </p:nvSpPr>
        <p:spPr/>
        <p:txBody>
          <a:bodyPr/>
          <a:lstStyle/>
          <a:p>
            <a:fld id="{6CA3E8BE-89F5-42B8-959A-218443B3260E}" type="slidenum">
              <a:rPr lang="en-US" smtClean="0"/>
              <a:t>7</a:t>
            </a:fld>
            <a:endParaRPr lang="en-US"/>
          </a:p>
        </p:txBody>
      </p:sp>
    </p:spTree>
    <p:extLst>
      <p:ext uri="{BB962C8B-B14F-4D97-AF65-F5344CB8AC3E}">
        <p14:creationId xmlns:p14="http://schemas.microsoft.com/office/powerpoint/2010/main" val="45755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1">
              <a:defRPr/>
            </a:pPr>
            <a:r>
              <a:rPr lang="en-US" dirty="0"/>
              <a:t>1,370 people groups with a total population of 573,549,895 are classified as GSEC 4 as of January 1, 2018. GSEC 4 people groups are greater than or equal to 2% evangelical but less than 5% evangelical. GSEC values from 2017-12 GSEC Listing of people groups (1/1/2018). </a:t>
            </a:r>
          </a:p>
          <a:p>
            <a:pPr defTabSz="933241">
              <a:defRPr/>
            </a:pPr>
            <a:endParaRPr lang="en-US" dirty="0"/>
          </a:p>
          <a:p>
            <a:pPr defTabSz="933241">
              <a:defRPr/>
            </a:pPr>
            <a:endParaRPr lang="en-US" dirty="0"/>
          </a:p>
        </p:txBody>
      </p:sp>
      <p:sp>
        <p:nvSpPr>
          <p:cNvPr id="4" name="Slide Number Placeholder 3"/>
          <p:cNvSpPr>
            <a:spLocks noGrp="1"/>
          </p:cNvSpPr>
          <p:nvPr>
            <p:ph type="sldNum" sz="quarter" idx="10"/>
          </p:nvPr>
        </p:nvSpPr>
        <p:spPr/>
        <p:txBody>
          <a:bodyPr/>
          <a:lstStyle/>
          <a:p>
            <a:fld id="{6CA3E8BE-89F5-42B8-959A-218443B3260E}" type="slidenum">
              <a:rPr lang="en-US" smtClean="0"/>
              <a:t>8</a:t>
            </a:fld>
            <a:endParaRPr lang="en-US"/>
          </a:p>
        </p:txBody>
      </p:sp>
    </p:spTree>
    <p:extLst>
      <p:ext uri="{BB962C8B-B14F-4D97-AF65-F5344CB8AC3E}">
        <p14:creationId xmlns:p14="http://schemas.microsoft.com/office/powerpoint/2010/main" val="45755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1">
              <a:defRPr/>
            </a:pPr>
            <a:r>
              <a:rPr lang="en-US" dirty="0"/>
              <a:t>1,479 people groups with a total population of 1,952,468,945 are classified as GSEC 5 as of January 1, 2018. GSEC 5 people groups are greater than or equal to 5% evangelical but less than 10% evangelical. GSEC values from 2017-12 GSEC Listing of people groups (1/1/2018). </a:t>
            </a:r>
          </a:p>
        </p:txBody>
      </p:sp>
      <p:sp>
        <p:nvSpPr>
          <p:cNvPr id="4" name="Slide Number Placeholder 3"/>
          <p:cNvSpPr>
            <a:spLocks noGrp="1"/>
          </p:cNvSpPr>
          <p:nvPr>
            <p:ph type="sldNum" sz="quarter" idx="10"/>
          </p:nvPr>
        </p:nvSpPr>
        <p:spPr/>
        <p:txBody>
          <a:bodyPr/>
          <a:lstStyle/>
          <a:p>
            <a:fld id="{6CA3E8BE-89F5-42B8-959A-218443B3260E}" type="slidenum">
              <a:rPr lang="en-US" smtClean="0"/>
              <a:t>9</a:t>
            </a:fld>
            <a:endParaRPr lang="en-US"/>
          </a:p>
        </p:txBody>
      </p:sp>
    </p:spTree>
    <p:extLst>
      <p:ext uri="{BB962C8B-B14F-4D97-AF65-F5344CB8AC3E}">
        <p14:creationId xmlns:p14="http://schemas.microsoft.com/office/powerpoint/2010/main" val="457556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1A28-2390-48EF-8C9F-59B01A7D35A4}" type="datetimeFigureOut">
              <a:rPr lang="en-US" smtClean="0"/>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232533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1A28-2390-48EF-8C9F-59B01A7D35A4}" type="datetimeFigureOut">
              <a:rPr lang="en-US" smtClean="0"/>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123559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1A28-2390-48EF-8C9F-59B01A7D35A4}" type="datetimeFigureOut">
              <a:rPr lang="en-US" smtClean="0"/>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302123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1A28-2390-48EF-8C9F-59B01A7D35A4}" type="datetimeFigureOut">
              <a:rPr lang="en-US" smtClean="0"/>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2934565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1A28-2390-48EF-8C9F-59B01A7D35A4}" type="datetimeFigureOut">
              <a:rPr lang="en-US" smtClean="0"/>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190145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1A28-2390-48EF-8C9F-59B01A7D35A4}" type="datetimeFigureOut">
              <a:rPr lang="en-US" smtClean="0"/>
              <a:t>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398662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1A28-2390-48EF-8C9F-59B01A7D35A4}" type="datetimeFigureOut">
              <a:rPr lang="en-US" smtClean="0"/>
              <a:t>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307384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1A28-2390-48EF-8C9F-59B01A7D35A4}" type="datetimeFigureOut">
              <a:rPr lang="en-US" smtClean="0"/>
              <a:t>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198654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1A28-2390-48EF-8C9F-59B01A7D35A4}" type="datetimeFigureOut">
              <a:rPr lang="en-US" smtClean="0"/>
              <a:t>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3047165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1A28-2390-48EF-8C9F-59B01A7D35A4}" type="datetimeFigureOut">
              <a:rPr lang="en-US" smtClean="0"/>
              <a:t>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131308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1A28-2390-48EF-8C9F-59B01A7D35A4}" type="datetimeFigureOut">
              <a:rPr lang="en-US" smtClean="0"/>
              <a:t>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DE59-D516-4BDA-8375-5EB196551BA0}" type="slidenum">
              <a:rPr lang="en-US" smtClean="0"/>
              <a:t>‹#›</a:t>
            </a:fld>
            <a:endParaRPr lang="en-US"/>
          </a:p>
        </p:txBody>
      </p:sp>
    </p:spTree>
    <p:extLst>
      <p:ext uri="{BB962C8B-B14F-4D97-AF65-F5344CB8AC3E}">
        <p14:creationId xmlns:p14="http://schemas.microsoft.com/office/powerpoint/2010/main" val="1432306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1A28-2390-48EF-8C9F-59B01A7D35A4}" type="datetimeFigureOut">
              <a:rPr lang="en-US" smtClean="0"/>
              <a:t>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7DE59-D516-4BDA-8375-5EB196551BA0}" type="slidenum">
              <a:rPr lang="en-US" smtClean="0"/>
              <a:t>‹#›</a:t>
            </a:fld>
            <a:endParaRPr lang="en-US"/>
          </a:p>
        </p:txBody>
      </p:sp>
    </p:spTree>
    <p:extLst>
      <p:ext uri="{BB962C8B-B14F-4D97-AF65-F5344CB8AC3E}">
        <p14:creationId xmlns:p14="http://schemas.microsoft.com/office/powerpoint/2010/main" val="67965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eoplegroups.org/understand/258.aspx"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hyperlink" Target="http://imb.maps.arcgis.com/apps/Viewer/index.html?appid=684e0b11f4cf4fda9682a1a540f567e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peoplegroups.org/Default.asp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75B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295400"/>
            <a:ext cx="8839200" cy="1470025"/>
          </a:xfrm>
        </p:spPr>
        <p:txBody>
          <a:bodyPr>
            <a:normAutofit/>
          </a:bodyPr>
          <a:lstStyle/>
          <a:p>
            <a:r>
              <a:rPr lang="en-US" sz="3100" b="1" spc="100" dirty="0">
                <a:solidFill>
                  <a:schemeClr val="bg1"/>
                </a:solidFill>
                <a:latin typeface="Century Gothic" panose="020B0502020202020204" pitchFamily="34" charset="0"/>
              </a:rPr>
              <a:t>Global Status of Evangelical Christianity</a:t>
            </a:r>
            <a:br>
              <a:rPr lang="en-US" sz="3100" b="1" spc="100" dirty="0">
                <a:solidFill>
                  <a:schemeClr val="bg1"/>
                </a:solidFill>
                <a:latin typeface="Century Gothic" panose="020B0502020202020204" pitchFamily="34" charset="0"/>
              </a:rPr>
            </a:br>
            <a:br>
              <a:rPr lang="en-US" sz="3100" b="1" spc="100" dirty="0">
                <a:solidFill>
                  <a:schemeClr val="bg1"/>
                </a:solidFill>
                <a:latin typeface="Century Gothic" panose="020B0502020202020204" pitchFamily="34" charset="0"/>
              </a:rPr>
            </a:br>
            <a:r>
              <a:rPr lang="en-US" sz="1800" spc="100" dirty="0">
                <a:solidFill>
                  <a:schemeClr val="bg1"/>
                </a:solidFill>
                <a:latin typeface="Century Gothic" panose="020B0502020202020204" pitchFamily="34" charset="0"/>
              </a:rPr>
              <a:t>2018 Update</a:t>
            </a:r>
          </a:p>
        </p:txBody>
      </p:sp>
      <p:sp>
        <p:nvSpPr>
          <p:cNvPr id="3" name="Subtitle 2"/>
          <p:cNvSpPr>
            <a:spLocks noGrp="1"/>
          </p:cNvSpPr>
          <p:nvPr>
            <p:ph type="subTitle" idx="1"/>
          </p:nvPr>
        </p:nvSpPr>
        <p:spPr>
          <a:xfrm>
            <a:off x="1371600" y="3962400"/>
            <a:ext cx="6400800" cy="1219200"/>
          </a:xfrm>
        </p:spPr>
        <p:txBody>
          <a:bodyPr>
            <a:normAutofit fontScale="92500" lnSpcReduction="20000"/>
          </a:bodyPr>
          <a:lstStyle/>
          <a:p>
            <a:pPr>
              <a:spcAft>
                <a:spcPts val="1200"/>
              </a:spcAft>
            </a:pPr>
            <a:r>
              <a:rPr lang="en-US" sz="1600" dirty="0">
                <a:solidFill>
                  <a:schemeClr val="bg1"/>
                </a:solidFill>
                <a:latin typeface="Century Gothic" panose="020B0502020202020204" pitchFamily="34" charset="0"/>
              </a:rPr>
              <a:t>GSEC Data Values from 2017-12 </a:t>
            </a:r>
            <a:r>
              <a:rPr lang="en-US" sz="1600">
                <a:solidFill>
                  <a:schemeClr val="bg1"/>
                </a:solidFill>
                <a:latin typeface="Century Gothic" panose="020B0502020202020204" pitchFamily="34" charset="0"/>
              </a:rPr>
              <a:t>Public Report </a:t>
            </a:r>
            <a:r>
              <a:rPr lang="en-US" sz="1600" dirty="0">
                <a:solidFill>
                  <a:schemeClr val="bg1"/>
                </a:solidFill>
                <a:latin typeface="Century Gothic" panose="020B0502020202020204" pitchFamily="34" charset="0"/>
              </a:rPr>
              <a:t>(1/1/2018)</a:t>
            </a:r>
          </a:p>
          <a:p>
            <a:pPr>
              <a:spcAft>
                <a:spcPts val="1200"/>
              </a:spcAft>
            </a:pPr>
            <a:r>
              <a:rPr lang="en-US" sz="1600" dirty="0">
                <a:solidFill>
                  <a:schemeClr val="bg1"/>
                </a:solidFill>
                <a:latin typeface="Century Gothic" panose="020B0502020202020204" pitchFamily="34" charset="0"/>
              </a:rPr>
              <a:t>Explore </a:t>
            </a:r>
            <a:r>
              <a:rPr lang="en-US" sz="1600" dirty="0">
                <a:solidFill>
                  <a:schemeClr val="bg1"/>
                </a:solidFill>
                <a:latin typeface="Century Gothic" panose="020B0502020202020204" pitchFamily="34" charset="0"/>
                <a:hlinkClick r:id="rId3"/>
              </a:rPr>
              <a:t>Global Research</a:t>
            </a:r>
            <a:r>
              <a:rPr lang="en-US" sz="1600" dirty="0">
                <a:solidFill>
                  <a:schemeClr val="bg1"/>
                </a:solidFill>
                <a:latin typeface="Century Gothic" panose="020B0502020202020204" pitchFamily="34" charset="0"/>
              </a:rPr>
              <a:t> reports.</a:t>
            </a:r>
          </a:p>
          <a:p>
            <a:pPr>
              <a:spcAft>
                <a:spcPts val="1200"/>
              </a:spcAft>
            </a:pPr>
            <a:r>
              <a:rPr lang="en-US" sz="1600" dirty="0">
                <a:solidFill>
                  <a:schemeClr val="bg1"/>
                </a:solidFill>
                <a:latin typeface="Century Gothic" panose="020B0502020202020204" pitchFamily="34" charset="0"/>
              </a:rPr>
              <a:t>Explore an </a:t>
            </a:r>
            <a:r>
              <a:rPr lang="en-US" sz="1600" dirty="0">
                <a:solidFill>
                  <a:schemeClr val="bg1"/>
                </a:solidFill>
                <a:latin typeface="Century Gothic" panose="020B0502020202020204" pitchFamily="34" charset="0"/>
                <a:hlinkClick r:id="rId4"/>
              </a:rPr>
              <a:t>Interactive</a:t>
            </a:r>
            <a:r>
              <a:rPr lang="en-US" sz="1600" dirty="0">
                <a:solidFill>
                  <a:schemeClr val="bg1"/>
                </a:solidFill>
                <a:latin typeface="Century Gothic" panose="020B0502020202020204" pitchFamily="34" charset="0"/>
              </a:rPr>
              <a:t> version of the latest GSEC Map.</a:t>
            </a:r>
          </a:p>
          <a:p>
            <a:pPr>
              <a:spcAft>
                <a:spcPts val="1200"/>
              </a:spcAft>
            </a:pPr>
            <a:endParaRPr lang="en-US" sz="1600" dirty="0">
              <a:solidFill>
                <a:schemeClr val="bg1"/>
              </a:solidFill>
              <a:latin typeface="Century Gothic" panose="020B0502020202020204" pitchFamily="34" charset="0"/>
            </a:endParaRPr>
          </a:p>
        </p:txBody>
      </p:sp>
      <p:sp>
        <p:nvSpPr>
          <p:cNvPr id="5" name="Rectangle 4"/>
          <p:cNvSpPr/>
          <p:nvPr/>
        </p:nvSpPr>
        <p:spPr>
          <a:xfrm>
            <a:off x="0" y="0"/>
            <a:ext cx="9144000" cy="118872"/>
          </a:xfrm>
          <a:prstGeom prst="rect">
            <a:avLst/>
          </a:prstGeom>
          <a:solidFill>
            <a:srgbClr val="FFC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739128"/>
            <a:ext cx="9144000" cy="118872"/>
          </a:xfrm>
          <a:prstGeom prst="rect">
            <a:avLst/>
          </a:prstGeom>
          <a:solidFill>
            <a:srgbClr val="FFC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pic>
        <p:nvPicPr>
          <p:cNvPr id="4" name="Picture 3"/>
          <p:cNvPicPr>
            <a:picLocks noChangeAspect="1"/>
          </p:cNvPicPr>
          <p:nvPr/>
        </p:nvPicPr>
        <p:blipFill>
          <a:blip r:embed="rId5"/>
          <a:stretch>
            <a:fillRect/>
          </a:stretch>
        </p:blipFill>
        <p:spPr>
          <a:xfrm>
            <a:off x="6858000" y="5866199"/>
            <a:ext cx="2092519" cy="685800"/>
          </a:xfrm>
          <a:prstGeom prst="rect">
            <a:avLst/>
          </a:prstGeom>
        </p:spPr>
      </p:pic>
    </p:spTree>
    <p:extLst>
      <p:ext uri="{BB962C8B-B14F-4D97-AF65-F5344CB8AC3E}">
        <p14:creationId xmlns:p14="http://schemas.microsoft.com/office/powerpoint/2010/main" val="323019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2" cy="6857994"/>
          </a:xfrm>
          <a:prstGeom prst="rect">
            <a:avLst/>
          </a:prstGeom>
        </p:spPr>
      </p:pic>
      <p:sp>
        <p:nvSpPr>
          <p:cNvPr id="3" name="TextBox 2"/>
          <p:cNvSpPr txBox="1"/>
          <p:nvPr/>
        </p:nvSpPr>
        <p:spPr>
          <a:xfrm>
            <a:off x="228600" y="5616714"/>
            <a:ext cx="8686800" cy="707886"/>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GSEC Status 6</a:t>
            </a:r>
          </a:p>
          <a:p>
            <a:pPr algn="ctr"/>
            <a:r>
              <a:rPr lang="en-US" sz="1200" dirty="0">
                <a:solidFill>
                  <a:schemeClr val="bg1"/>
                </a:solidFill>
                <a:latin typeface="Century Gothic" panose="020B0502020202020204" pitchFamily="34" charset="0"/>
              </a:rPr>
              <a:t>Greater than or equal to 10 percent evangelical. </a:t>
            </a:r>
          </a:p>
          <a:p>
            <a:pPr algn="ctr"/>
            <a:r>
              <a:rPr lang="en-US" sz="1200" dirty="0">
                <a:solidFill>
                  <a:schemeClr val="bg1"/>
                </a:solidFill>
                <a:latin typeface="Century Gothic" panose="020B0502020202020204" pitchFamily="34" charset="0"/>
              </a:rPr>
              <a:t>1,856 people groups with a combined population of 561,860,765 as of January 1, 2018.</a:t>
            </a:r>
          </a:p>
        </p:txBody>
      </p:sp>
      <p:sp>
        <p:nvSpPr>
          <p:cNvPr id="5" name="TextBox 4"/>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1831257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2" cy="6857993"/>
          </a:xfrm>
          <a:prstGeom prst="rect">
            <a:avLst/>
          </a:prstGeom>
        </p:spPr>
      </p:pic>
      <p:sp>
        <p:nvSpPr>
          <p:cNvPr id="3" name="TextBox 2"/>
          <p:cNvSpPr txBox="1"/>
          <p:nvPr/>
        </p:nvSpPr>
        <p:spPr>
          <a:xfrm>
            <a:off x="228600" y="5616714"/>
            <a:ext cx="8686800" cy="707886"/>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Unreached People Groups</a:t>
            </a:r>
          </a:p>
          <a:p>
            <a:pPr algn="ctr"/>
            <a:r>
              <a:rPr lang="en-US" sz="1200" dirty="0">
                <a:solidFill>
                  <a:schemeClr val="bg1"/>
                </a:solidFill>
                <a:latin typeface="Century Gothic" panose="020B0502020202020204" pitchFamily="34" charset="0"/>
              </a:rPr>
              <a:t>An Unreached People Group (UPG) is a people group with less than 2 percent evangelical Christians.  </a:t>
            </a:r>
          </a:p>
          <a:p>
            <a:pPr algn="ctr"/>
            <a:r>
              <a:rPr lang="en-US" sz="1200" dirty="0">
                <a:solidFill>
                  <a:schemeClr val="bg1"/>
                </a:solidFill>
                <a:latin typeface="Century Gothic" panose="020B0502020202020204" pitchFamily="34" charset="0"/>
              </a:rPr>
              <a:t>7,039 people groups with a total population of 4,349,087,535 are classified as UPGs as of January 1, 2018.</a:t>
            </a:r>
          </a:p>
        </p:txBody>
      </p:sp>
      <p:sp>
        <p:nvSpPr>
          <p:cNvPr id="5" name="TextBox 4"/>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276987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75BB"/>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118872"/>
          </a:xfrm>
          <a:prstGeom prst="rect">
            <a:avLst/>
          </a:prstGeom>
          <a:solidFill>
            <a:srgbClr val="FFC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739128"/>
            <a:ext cx="9144000" cy="118872"/>
          </a:xfrm>
          <a:prstGeom prst="rect">
            <a:avLst/>
          </a:prstGeom>
          <a:solidFill>
            <a:srgbClr val="FFC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3"/>
          <p:cNvGraphicFramePr>
            <a:graphicFrameLocks/>
          </p:cNvGraphicFramePr>
          <p:nvPr>
            <p:extLst>
              <p:ext uri="{D42A27DB-BD31-4B8C-83A1-F6EECF244321}">
                <p14:modId xmlns:p14="http://schemas.microsoft.com/office/powerpoint/2010/main" val="3138878697"/>
              </p:ext>
            </p:extLst>
          </p:nvPr>
        </p:nvGraphicFramePr>
        <p:xfrm>
          <a:off x="3886200" y="1828800"/>
          <a:ext cx="4953000" cy="3733800"/>
        </p:xfrm>
        <a:graphic>
          <a:graphicData uri="http://schemas.openxmlformats.org/drawingml/2006/table">
            <a:tbl>
              <a:tblPr firstRow="1">
                <a:solidFill>
                  <a:schemeClr val="bg1"/>
                </a:solidFill>
                <a:effectLst>
                  <a:innerShdw blurRad="63500" dist="50800" dir="2700000">
                    <a:prstClr val="black">
                      <a:alpha val="50000"/>
                    </a:prstClr>
                  </a:innerShdw>
                </a:effectLst>
                <a:tableStyleId>{5C22544A-7EE6-4342-B048-85BDC9FD1C3A}</a:tableStyleId>
              </a:tblPr>
              <a:tblGrid>
                <a:gridCol w="707571">
                  <a:extLst>
                    <a:ext uri="{9D8B030D-6E8A-4147-A177-3AD203B41FA5}">
                      <a16:colId xmlns:a16="http://schemas.microsoft.com/office/drawing/2014/main" val="20000"/>
                    </a:ext>
                  </a:extLst>
                </a:gridCol>
                <a:gridCol w="4245429">
                  <a:extLst>
                    <a:ext uri="{9D8B030D-6E8A-4147-A177-3AD203B41FA5}">
                      <a16:colId xmlns:a16="http://schemas.microsoft.com/office/drawing/2014/main" val="20001"/>
                    </a:ext>
                  </a:extLst>
                </a:gridCol>
              </a:tblGrid>
              <a:tr h="218440">
                <a:tc>
                  <a:txBody>
                    <a:bodyPr/>
                    <a:lstStyle/>
                    <a:p>
                      <a:r>
                        <a:rPr lang="en-US" sz="1400" b="1" dirty="0">
                          <a:solidFill>
                            <a:schemeClr val="bg1"/>
                          </a:solidFill>
                          <a:latin typeface="Century Gothic" panose="020B0502020202020204" pitchFamily="34" charset="0"/>
                        </a:rPr>
                        <a:t>Status</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cell3D prstMaterial="dkEdge">
                      <a:bevel/>
                      <a:lightRig rig="flood" dir="t"/>
                    </a:cell3D>
                    <a:solidFill>
                      <a:srgbClr val="253C80"/>
                    </a:solidFill>
                  </a:tcPr>
                </a:tc>
                <a:tc>
                  <a:txBody>
                    <a:bodyPr/>
                    <a:lstStyle/>
                    <a:p>
                      <a:r>
                        <a:rPr lang="en-US" sz="1400" b="1" kern="1200" dirty="0">
                          <a:solidFill>
                            <a:schemeClr val="bg1"/>
                          </a:solidFill>
                          <a:effectLst/>
                          <a:latin typeface="Century Gothic" panose="020B0502020202020204" pitchFamily="34" charset="0"/>
                          <a:ea typeface="+mn-ea"/>
                          <a:cs typeface="+mn-cs"/>
                        </a:rPr>
                        <a:t>Description</a:t>
                      </a: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253C80"/>
                    </a:solidFill>
                  </a:tcPr>
                </a:tc>
                <a:extLst>
                  <a:ext uri="{0D108BD9-81ED-4DB2-BD59-A6C34878D82A}">
                    <a16:rowId xmlns:a16="http://schemas.microsoft.com/office/drawing/2014/main" val="10000"/>
                  </a:ext>
                </a:extLst>
              </a:tr>
              <a:tr h="370840">
                <a:tc>
                  <a:txBody>
                    <a:bodyPr/>
                    <a:lstStyle/>
                    <a:p>
                      <a:pPr algn="ctr">
                        <a:spcBef>
                          <a:spcPts val="600"/>
                        </a:spcBef>
                        <a:spcAft>
                          <a:spcPts val="600"/>
                        </a:spcAft>
                      </a:pPr>
                      <a:r>
                        <a:rPr lang="en-US" sz="1400" b="0" dirty="0">
                          <a:solidFill>
                            <a:schemeClr val="bg1"/>
                          </a:solidFill>
                          <a:latin typeface="Century Gothic" panose="020B0502020202020204" pitchFamily="34" charset="0"/>
                        </a:rPr>
                        <a:t>0</a:t>
                      </a:r>
                    </a:p>
                  </a:txBody>
                  <a:tcPr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730000"/>
                    </a:solidFill>
                  </a:tcPr>
                </a:tc>
                <a:tc>
                  <a:txBody>
                    <a:bodyPr/>
                    <a:lstStyle/>
                    <a:p>
                      <a:r>
                        <a:rPr lang="en-US" sz="1100" b="0" dirty="0">
                          <a:solidFill>
                            <a:schemeClr val="bg1"/>
                          </a:solidFill>
                          <a:latin typeface="Century Gothic" panose="020B0502020202020204" pitchFamily="34" charset="0"/>
                        </a:rPr>
                        <a:t>No evangelical Christians or churches. No access to evangelical print, audio, visual or human resources.</a:t>
                      </a:r>
                    </a:p>
                  </a:txBody>
                  <a:tcPr marL="182880"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5BB"/>
                    </a:solidFill>
                  </a:tcPr>
                </a:tc>
                <a:extLst>
                  <a:ext uri="{0D108BD9-81ED-4DB2-BD59-A6C34878D82A}">
                    <a16:rowId xmlns:a16="http://schemas.microsoft.com/office/drawing/2014/main" val="10001"/>
                  </a:ext>
                </a:extLst>
              </a:tr>
              <a:tr h="370840">
                <a:tc>
                  <a:txBody>
                    <a:bodyPr/>
                    <a:lstStyle/>
                    <a:p>
                      <a:pPr algn="ctr"/>
                      <a:r>
                        <a:rPr lang="en-US" sz="1400" b="0">
                          <a:solidFill>
                            <a:schemeClr val="bg1"/>
                          </a:solidFill>
                          <a:latin typeface="Century Gothic" panose="020B0502020202020204" pitchFamily="34" charset="0"/>
                        </a:rPr>
                        <a:t>1</a:t>
                      </a:r>
                    </a:p>
                  </a:txBody>
                  <a:tcPr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E60000"/>
                    </a:solidFill>
                  </a:tcPr>
                </a:tc>
                <a:tc>
                  <a:txBody>
                    <a:bodyPr/>
                    <a:lstStyle/>
                    <a:p>
                      <a:r>
                        <a:rPr lang="en-US" sz="1100" b="0" dirty="0">
                          <a:solidFill>
                            <a:schemeClr val="bg1"/>
                          </a:solidFill>
                          <a:latin typeface="Century Gothic" panose="020B0502020202020204" pitchFamily="34" charset="0"/>
                        </a:rPr>
                        <a:t>Less than 2 percent evangelical. Some evangelical resources available. No active church planting within the past two years.</a:t>
                      </a:r>
                    </a:p>
                  </a:txBody>
                  <a:tcPr marL="182880"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5BB"/>
                    </a:solidFill>
                  </a:tcPr>
                </a:tc>
                <a:extLst>
                  <a:ext uri="{0D108BD9-81ED-4DB2-BD59-A6C34878D82A}">
                    <a16:rowId xmlns:a16="http://schemas.microsoft.com/office/drawing/2014/main" val="10002"/>
                  </a:ext>
                </a:extLst>
              </a:tr>
              <a:tr h="370840">
                <a:tc>
                  <a:txBody>
                    <a:bodyPr/>
                    <a:lstStyle/>
                    <a:p>
                      <a:pPr algn="ctr"/>
                      <a:r>
                        <a:rPr lang="en-US" sz="1400" b="0">
                          <a:solidFill>
                            <a:schemeClr val="bg1"/>
                          </a:solidFill>
                          <a:latin typeface="Century Gothic" panose="020B0502020202020204" pitchFamily="34" charset="0"/>
                        </a:rPr>
                        <a:t>2</a:t>
                      </a:r>
                    </a:p>
                  </a:txBody>
                  <a:tcPr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E69800"/>
                    </a:solidFill>
                  </a:tcPr>
                </a:tc>
                <a:tc>
                  <a:txBody>
                    <a:bodyPr/>
                    <a:lstStyle/>
                    <a:p>
                      <a:r>
                        <a:rPr lang="en-US" sz="1100" b="0" dirty="0">
                          <a:solidFill>
                            <a:schemeClr val="bg1"/>
                          </a:solidFill>
                          <a:latin typeface="Century Gothic" panose="020B0502020202020204" pitchFamily="34" charset="0"/>
                        </a:rPr>
                        <a:t>Less than 2 percent evangelical. Initial or localized church planting within the past two years.</a:t>
                      </a:r>
                    </a:p>
                  </a:txBody>
                  <a:tcPr marL="182880"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5BB"/>
                    </a:solidFill>
                  </a:tcPr>
                </a:tc>
                <a:extLst>
                  <a:ext uri="{0D108BD9-81ED-4DB2-BD59-A6C34878D82A}">
                    <a16:rowId xmlns:a16="http://schemas.microsoft.com/office/drawing/2014/main" val="10003"/>
                  </a:ext>
                </a:extLst>
              </a:tr>
              <a:tr h="370840">
                <a:tc>
                  <a:txBody>
                    <a:bodyPr/>
                    <a:lstStyle/>
                    <a:p>
                      <a:pPr algn="ctr"/>
                      <a:r>
                        <a:rPr lang="en-US" sz="1400" b="0">
                          <a:solidFill>
                            <a:schemeClr val="bg1"/>
                          </a:solidFill>
                          <a:latin typeface="Century Gothic" panose="020B0502020202020204" pitchFamily="34" charset="0"/>
                        </a:rPr>
                        <a:t>3</a:t>
                      </a:r>
                    </a:p>
                  </a:txBody>
                  <a:tcPr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E6E600"/>
                    </a:solidFill>
                  </a:tcPr>
                </a:tc>
                <a:tc>
                  <a:txBody>
                    <a:bodyPr/>
                    <a:lstStyle/>
                    <a:p>
                      <a:r>
                        <a:rPr lang="en-US" sz="1100" b="0" dirty="0">
                          <a:solidFill>
                            <a:schemeClr val="bg1"/>
                          </a:solidFill>
                          <a:latin typeface="Century Gothic" panose="020B0502020202020204" pitchFamily="34" charset="0"/>
                        </a:rPr>
                        <a:t>Less than 2 percent evangelical. Dispersed or widespread church planting within the past two years.</a:t>
                      </a:r>
                    </a:p>
                  </a:txBody>
                  <a:tcPr marL="182880"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5BB"/>
                    </a:solidFill>
                  </a:tcPr>
                </a:tc>
                <a:extLst>
                  <a:ext uri="{0D108BD9-81ED-4DB2-BD59-A6C34878D82A}">
                    <a16:rowId xmlns:a16="http://schemas.microsoft.com/office/drawing/2014/main" val="10004"/>
                  </a:ext>
                </a:extLst>
              </a:tr>
              <a:tr h="370840">
                <a:tc>
                  <a:txBody>
                    <a:bodyPr/>
                    <a:lstStyle/>
                    <a:p>
                      <a:pPr algn="ctr">
                        <a:spcBef>
                          <a:spcPts val="900"/>
                        </a:spcBef>
                        <a:spcAft>
                          <a:spcPts val="900"/>
                        </a:spcAft>
                      </a:pPr>
                      <a:r>
                        <a:rPr lang="en-US" sz="1400" b="0">
                          <a:solidFill>
                            <a:schemeClr val="bg1"/>
                          </a:solidFill>
                          <a:latin typeface="Century Gothic" panose="020B0502020202020204" pitchFamily="34" charset="0"/>
                        </a:rPr>
                        <a:t>4</a:t>
                      </a:r>
                    </a:p>
                  </a:txBody>
                  <a:tcPr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A3FF73"/>
                    </a:solidFill>
                  </a:tcPr>
                </a:tc>
                <a:tc>
                  <a:txBody>
                    <a:bodyPr/>
                    <a:lstStyle/>
                    <a:p>
                      <a:r>
                        <a:rPr lang="en-US" sz="1100" b="0" dirty="0">
                          <a:solidFill>
                            <a:schemeClr val="bg1"/>
                          </a:solidFill>
                          <a:latin typeface="Century Gothic" panose="020B0502020202020204" pitchFamily="34" charset="0"/>
                        </a:rPr>
                        <a:t>Greater than or equal to 2 percent evangelical. </a:t>
                      </a:r>
                    </a:p>
                  </a:txBody>
                  <a:tcPr marL="182880"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5BB"/>
                    </a:solidFill>
                  </a:tcPr>
                </a:tc>
                <a:extLst>
                  <a:ext uri="{0D108BD9-81ED-4DB2-BD59-A6C34878D82A}">
                    <a16:rowId xmlns:a16="http://schemas.microsoft.com/office/drawing/2014/main" val="10005"/>
                  </a:ext>
                </a:extLst>
              </a:tr>
              <a:tr h="370840">
                <a:tc>
                  <a:txBody>
                    <a:bodyPr/>
                    <a:lstStyle/>
                    <a:p>
                      <a:pPr algn="ctr"/>
                      <a:r>
                        <a:rPr lang="en-US" sz="1400" b="0">
                          <a:solidFill>
                            <a:schemeClr val="bg1"/>
                          </a:solidFill>
                          <a:latin typeface="Century Gothic" panose="020B0502020202020204" pitchFamily="34" charset="0"/>
                        </a:rPr>
                        <a:t>5</a:t>
                      </a:r>
                    </a:p>
                  </a:txBody>
                  <a:tcPr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4CE600"/>
                    </a:solidFill>
                  </a:tcPr>
                </a:tc>
                <a:tc>
                  <a:txBody>
                    <a:bodyPr/>
                    <a:lstStyle/>
                    <a:p>
                      <a:r>
                        <a:rPr lang="en-US" sz="1100" b="0" dirty="0">
                          <a:solidFill>
                            <a:schemeClr val="bg1"/>
                          </a:solidFill>
                          <a:latin typeface="Century Gothic" panose="020B0502020202020204" pitchFamily="34" charset="0"/>
                        </a:rPr>
                        <a:t>Greater than or equal to 5 percent evangelical. </a:t>
                      </a:r>
                    </a:p>
                  </a:txBody>
                  <a:tcPr marL="182880"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5BB"/>
                    </a:solidFill>
                  </a:tcPr>
                </a:tc>
                <a:extLst>
                  <a:ext uri="{0D108BD9-81ED-4DB2-BD59-A6C34878D82A}">
                    <a16:rowId xmlns:a16="http://schemas.microsoft.com/office/drawing/2014/main" val="10006"/>
                  </a:ext>
                </a:extLst>
              </a:tr>
              <a:tr h="370840">
                <a:tc>
                  <a:txBody>
                    <a:bodyPr/>
                    <a:lstStyle/>
                    <a:p>
                      <a:pPr algn="ctr"/>
                      <a:r>
                        <a:rPr lang="en-US" sz="1400" b="0">
                          <a:solidFill>
                            <a:schemeClr val="bg1"/>
                          </a:solidFill>
                          <a:latin typeface="Century Gothic" panose="020B0502020202020204" pitchFamily="34" charset="0"/>
                        </a:rPr>
                        <a:t>6</a:t>
                      </a:r>
                    </a:p>
                  </a:txBody>
                  <a:tcPr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300"/>
                    </a:solidFill>
                  </a:tcPr>
                </a:tc>
                <a:tc>
                  <a:txBody>
                    <a:bodyPr/>
                    <a:lstStyle/>
                    <a:p>
                      <a:r>
                        <a:rPr lang="en-US" sz="1100" b="0" dirty="0">
                          <a:solidFill>
                            <a:schemeClr val="bg1"/>
                          </a:solidFill>
                          <a:latin typeface="Century Gothic" panose="020B0502020202020204" pitchFamily="34" charset="0"/>
                        </a:rPr>
                        <a:t>Greater than or equal to 10 percent evangelical. </a:t>
                      </a:r>
                    </a:p>
                  </a:txBody>
                  <a:tcPr marL="182880" marT="91440" marB="91440" anchor="ctr">
                    <a:lnL w="12700" cap="flat" cmpd="sng" algn="ctr">
                      <a:solidFill>
                        <a:srgbClr val="730000"/>
                      </a:solidFill>
                      <a:prstDash val="solid"/>
                      <a:round/>
                      <a:headEnd type="none" w="med" len="med"/>
                      <a:tailEnd type="none" w="med" len="med"/>
                    </a:lnL>
                    <a:lnR w="12700" cap="flat" cmpd="sng" algn="ctr">
                      <a:solidFill>
                        <a:srgbClr val="730000"/>
                      </a:solidFill>
                      <a:prstDash val="solid"/>
                      <a:round/>
                      <a:headEnd type="none" w="med" len="med"/>
                      <a:tailEnd type="none" w="med" len="med"/>
                    </a:lnR>
                    <a:lnT w="12700" cap="flat" cmpd="sng" algn="ctr">
                      <a:solidFill>
                        <a:srgbClr val="730000"/>
                      </a:solidFill>
                      <a:prstDash val="solid"/>
                      <a:round/>
                      <a:headEnd type="none" w="med" len="med"/>
                      <a:tailEnd type="none" w="med" len="med"/>
                    </a:lnT>
                    <a:lnB w="12700" cap="flat" cmpd="sng" algn="ctr">
                      <a:solidFill>
                        <a:srgbClr val="730000"/>
                      </a:solidFill>
                      <a:prstDash val="solid"/>
                      <a:round/>
                      <a:headEnd type="none" w="med" len="med"/>
                      <a:tailEnd type="none" w="med" len="med"/>
                    </a:lnB>
                    <a:cell3D prstMaterial="dkEdge">
                      <a:bevel/>
                      <a:lightRig rig="flood" dir="t"/>
                    </a:cell3D>
                    <a:solidFill>
                      <a:srgbClr val="2675BB"/>
                    </a:solidFill>
                  </a:tcPr>
                </a:tc>
                <a:extLst>
                  <a:ext uri="{0D108BD9-81ED-4DB2-BD59-A6C34878D82A}">
                    <a16:rowId xmlns:a16="http://schemas.microsoft.com/office/drawing/2014/main" val="10007"/>
                  </a:ext>
                </a:extLst>
              </a:tr>
            </a:tbl>
          </a:graphicData>
        </a:graphic>
      </p:graphicFrame>
      <p:sp>
        <p:nvSpPr>
          <p:cNvPr id="10" name="TextBox 9"/>
          <p:cNvSpPr txBox="1"/>
          <p:nvPr/>
        </p:nvSpPr>
        <p:spPr>
          <a:xfrm>
            <a:off x="228600" y="1828800"/>
            <a:ext cx="3429000" cy="3877985"/>
          </a:xfrm>
          <a:prstGeom prst="rect">
            <a:avLst/>
          </a:prstGeom>
          <a:noFill/>
        </p:spPr>
        <p:txBody>
          <a:bodyPr wrap="square" rtlCol="0">
            <a:spAutoFit/>
          </a:bodyPr>
          <a:lstStyle/>
          <a:p>
            <a:pPr>
              <a:spcAft>
                <a:spcPts val="1200"/>
              </a:spcAft>
            </a:pPr>
            <a:r>
              <a:rPr lang="en-US" sz="1400" dirty="0">
                <a:solidFill>
                  <a:schemeClr val="bg1"/>
                </a:solidFill>
                <a:latin typeface="Century Gothic" panose="020B0502020202020204" pitchFamily="34" charset="0"/>
              </a:rPr>
              <a:t>The Global Status of Evangelical Christianity (GSEC) map portrays the spread of the gospel among people groups by measuring:</a:t>
            </a:r>
          </a:p>
          <a:p>
            <a:pPr marL="285750" indent="-285750">
              <a:spcAft>
                <a:spcPts val="1200"/>
              </a:spcAft>
              <a:buFont typeface="Wingdings" pitchFamily="2" charset="2"/>
              <a:buChar char="v"/>
            </a:pPr>
            <a:r>
              <a:rPr lang="en-US" sz="1400" dirty="0">
                <a:solidFill>
                  <a:schemeClr val="bg1"/>
                </a:solidFill>
                <a:latin typeface="Century Gothic" panose="020B0502020202020204" pitchFamily="34" charset="0"/>
              </a:rPr>
              <a:t>percentage of evangelicals;</a:t>
            </a:r>
          </a:p>
          <a:p>
            <a:pPr marL="285750" indent="-285750">
              <a:spcAft>
                <a:spcPts val="1200"/>
              </a:spcAft>
              <a:buFont typeface="Wingdings" pitchFamily="2" charset="2"/>
              <a:buChar char="v"/>
            </a:pPr>
            <a:r>
              <a:rPr lang="en-US" sz="1400" dirty="0">
                <a:solidFill>
                  <a:schemeClr val="bg1"/>
                </a:solidFill>
                <a:latin typeface="Century Gothic" panose="020B0502020202020204" pitchFamily="34" charset="0"/>
              </a:rPr>
              <a:t>access to evangelical print, audio, visual, or human resources;</a:t>
            </a:r>
          </a:p>
          <a:p>
            <a:pPr marL="285750" indent="-285750">
              <a:spcAft>
                <a:spcPts val="1200"/>
              </a:spcAft>
              <a:buFont typeface="Wingdings" pitchFamily="2" charset="2"/>
              <a:buChar char="v"/>
            </a:pPr>
            <a:r>
              <a:rPr lang="en-US" sz="1400" dirty="0">
                <a:solidFill>
                  <a:schemeClr val="bg1"/>
                </a:solidFill>
                <a:latin typeface="Century Gothic" panose="020B0502020202020204" pitchFamily="34" charset="0"/>
              </a:rPr>
              <a:t>recent church planting activity.</a:t>
            </a:r>
          </a:p>
          <a:p>
            <a:pPr>
              <a:spcAft>
                <a:spcPts val="1200"/>
              </a:spcAft>
            </a:pPr>
            <a:r>
              <a:rPr lang="en-US" sz="1400" dirty="0">
                <a:solidFill>
                  <a:schemeClr val="bg1"/>
                </a:solidFill>
                <a:latin typeface="Century Gothic" panose="020B0502020202020204" pitchFamily="34" charset="0"/>
              </a:rPr>
              <a:t>The GSEC model provides critical information for strategic decision makers. </a:t>
            </a:r>
          </a:p>
          <a:p>
            <a:pPr>
              <a:spcAft>
                <a:spcPts val="1200"/>
              </a:spcAft>
            </a:pPr>
            <a:r>
              <a:rPr lang="en-US" sz="1400" dirty="0">
                <a:solidFill>
                  <a:schemeClr val="bg1"/>
                </a:solidFill>
                <a:latin typeface="Century Gothic" panose="020B0502020202020204" pitchFamily="34" charset="0"/>
              </a:rPr>
              <a:t>Learn more at:  </a:t>
            </a:r>
            <a:r>
              <a:rPr lang="en-US" sz="1400" dirty="0">
                <a:solidFill>
                  <a:schemeClr val="bg1"/>
                </a:solidFill>
                <a:latin typeface="Century Gothic" panose="020B0502020202020204" pitchFamily="34" charset="0"/>
                <a:hlinkClick r:id="rId3"/>
              </a:rPr>
              <a:t>peoplegroups.org</a:t>
            </a:r>
            <a:endParaRPr lang="en-US" sz="1400" b="1" dirty="0">
              <a:solidFill>
                <a:schemeClr val="bg1"/>
              </a:solidFill>
              <a:latin typeface="Century Gothic" panose="020B0502020202020204" pitchFamily="34" charset="0"/>
            </a:endParaRPr>
          </a:p>
          <a:p>
            <a:endParaRPr lang="en-US" dirty="0"/>
          </a:p>
        </p:txBody>
      </p:sp>
      <p:sp>
        <p:nvSpPr>
          <p:cNvPr id="12" name="TextBox 11"/>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14" name="TextBox 13"/>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pic>
        <p:nvPicPr>
          <p:cNvPr id="11" name="Picture 10"/>
          <p:cNvPicPr>
            <a:picLocks noChangeAspect="1"/>
          </p:cNvPicPr>
          <p:nvPr/>
        </p:nvPicPr>
        <p:blipFill>
          <a:blip r:embed="rId4"/>
          <a:stretch>
            <a:fillRect/>
          </a:stretch>
        </p:blipFill>
        <p:spPr>
          <a:xfrm>
            <a:off x="6858000" y="5866199"/>
            <a:ext cx="2092519" cy="685800"/>
          </a:xfrm>
          <a:prstGeom prst="rect">
            <a:avLst/>
          </a:prstGeom>
        </p:spPr>
      </p:pic>
    </p:spTree>
    <p:extLst>
      <p:ext uri="{BB962C8B-B14F-4D97-AF65-F5344CB8AC3E}">
        <p14:creationId xmlns:p14="http://schemas.microsoft.com/office/powerpoint/2010/main" val="1199889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
            <a:ext cx="9143990" cy="6857992"/>
          </a:xfrm>
          <a:prstGeom prst="rect">
            <a:avLst/>
          </a:prstGeom>
        </p:spPr>
      </p:pic>
      <p:sp>
        <p:nvSpPr>
          <p:cNvPr id="3" name="TextBox 2"/>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2" name="TextBox 1"/>
          <p:cNvSpPr txBox="1"/>
          <p:nvPr/>
        </p:nvSpPr>
        <p:spPr>
          <a:xfrm>
            <a:off x="76200" y="6564209"/>
            <a:ext cx="6400800" cy="169277"/>
          </a:xfrm>
          <a:prstGeom prst="rect">
            <a:avLst/>
          </a:prstGeom>
          <a:noFill/>
        </p:spPr>
        <p:txBody>
          <a:bodyPr wrap="square" rtlCol="0">
            <a:spAutoFit/>
          </a:bodyPr>
          <a:lstStyle/>
          <a:p>
            <a:pPr algn="ctr"/>
            <a:r>
              <a:rPr lang="en-US" sz="500" dirty="0">
                <a:solidFill>
                  <a:schemeClr val="bg1"/>
                </a:solidFill>
                <a:latin typeface="Century Gothic" panose="020B0502020202020204" pitchFamily="34" charset="0"/>
              </a:rPr>
              <a:t>Each point approximates 50,000 people. Statuses calculated by Global Research, IMB, January 2018. Robinson World Projection. Physical </a:t>
            </a:r>
            <a:r>
              <a:rPr lang="en-US" sz="500" dirty="0" err="1">
                <a:solidFill>
                  <a:schemeClr val="bg1"/>
                </a:solidFill>
                <a:latin typeface="Century Gothic" panose="020B0502020202020204" pitchFamily="34" charset="0"/>
              </a:rPr>
              <a:t>Basemap</a:t>
            </a:r>
            <a:r>
              <a:rPr lang="en-US" sz="500" dirty="0">
                <a:solidFill>
                  <a:schemeClr val="bg1"/>
                </a:solidFill>
                <a:latin typeface="Century Gothic" panose="020B0502020202020204" pitchFamily="34" charset="0"/>
              </a:rPr>
              <a:t> by US National Park Service. Geography by ESRI 2017.</a:t>
            </a:r>
          </a:p>
        </p:txBody>
      </p:sp>
      <p:sp>
        <p:nvSpPr>
          <p:cNvPr id="5" name="TextBox 4"/>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993409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2" cy="6857994"/>
          </a:xfrm>
          <a:prstGeom prst="rect">
            <a:avLst/>
          </a:prstGeom>
        </p:spPr>
      </p:pic>
      <p:sp>
        <p:nvSpPr>
          <p:cNvPr id="5" name="TextBox 4"/>
          <p:cNvSpPr txBox="1"/>
          <p:nvPr/>
        </p:nvSpPr>
        <p:spPr>
          <a:xfrm>
            <a:off x="228600" y="5584448"/>
            <a:ext cx="8686800" cy="892552"/>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GSEC Status 0</a:t>
            </a:r>
          </a:p>
          <a:p>
            <a:pPr algn="ctr"/>
            <a:r>
              <a:rPr lang="en-US" sz="1200" dirty="0">
                <a:solidFill>
                  <a:schemeClr val="bg1"/>
                </a:solidFill>
                <a:latin typeface="Century Gothic" panose="020B0502020202020204" pitchFamily="34" charset="0"/>
              </a:rPr>
              <a:t>No evangelical Christians or churches.</a:t>
            </a:r>
          </a:p>
          <a:p>
            <a:pPr algn="ctr"/>
            <a:r>
              <a:rPr lang="en-US" sz="1200" dirty="0">
                <a:solidFill>
                  <a:schemeClr val="bg1"/>
                </a:solidFill>
                <a:latin typeface="Century Gothic" panose="020B0502020202020204" pitchFamily="34" charset="0"/>
              </a:rPr>
              <a:t>No access to evangelical print, audio, visual or human resources.</a:t>
            </a:r>
          </a:p>
          <a:p>
            <a:pPr algn="ctr"/>
            <a:r>
              <a:rPr lang="en-US" sz="1200" dirty="0">
                <a:solidFill>
                  <a:schemeClr val="bg1"/>
                </a:solidFill>
                <a:latin typeface="Century Gothic" panose="020B0502020202020204" pitchFamily="34" charset="0"/>
              </a:rPr>
              <a:t>401 people groups with a combined population of 9,268,915 as of January 1, 2018.</a:t>
            </a:r>
          </a:p>
        </p:txBody>
      </p:sp>
      <p:sp>
        <p:nvSpPr>
          <p:cNvPr id="4" name="TextBox 3"/>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319978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9143990" cy="6857993"/>
          </a:xfrm>
          <a:prstGeom prst="rect">
            <a:avLst/>
          </a:prstGeom>
        </p:spPr>
      </p:pic>
      <p:sp>
        <p:nvSpPr>
          <p:cNvPr id="3" name="TextBox 2"/>
          <p:cNvSpPr txBox="1"/>
          <p:nvPr/>
        </p:nvSpPr>
        <p:spPr>
          <a:xfrm>
            <a:off x="228600" y="5584448"/>
            <a:ext cx="8686800" cy="892552"/>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GSEC Status 1</a:t>
            </a:r>
          </a:p>
          <a:p>
            <a:pPr algn="ctr"/>
            <a:r>
              <a:rPr lang="en-US" sz="1200" dirty="0">
                <a:solidFill>
                  <a:schemeClr val="bg1"/>
                </a:solidFill>
                <a:latin typeface="Century Gothic" panose="020B0502020202020204" pitchFamily="34" charset="0"/>
              </a:rPr>
              <a:t>Less than 2 percent evangelical. Some evangelical resources available.</a:t>
            </a:r>
          </a:p>
          <a:p>
            <a:pPr algn="ctr"/>
            <a:r>
              <a:rPr lang="en-US" sz="1200" dirty="0">
                <a:solidFill>
                  <a:schemeClr val="bg1"/>
                </a:solidFill>
                <a:latin typeface="Century Gothic" panose="020B0502020202020204" pitchFamily="34" charset="0"/>
              </a:rPr>
              <a:t>No active church planting within the past two years.</a:t>
            </a:r>
          </a:p>
          <a:p>
            <a:pPr algn="ctr"/>
            <a:r>
              <a:rPr lang="en-US" sz="1200" dirty="0">
                <a:solidFill>
                  <a:schemeClr val="bg1"/>
                </a:solidFill>
                <a:latin typeface="Century Gothic" panose="020B0502020202020204" pitchFamily="34" charset="0"/>
              </a:rPr>
              <a:t>4,507 people groups with a combined population of 919,049,170 as of January 1, 2018.</a:t>
            </a:r>
          </a:p>
        </p:txBody>
      </p:sp>
      <p:sp>
        <p:nvSpPr>
          <p:cNvPr id="4" name="TextBox 3"/>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6" name="TextBox 5"/>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7" name="TextBox 6"/>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37947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2" cy="6857994"/>
          </a:xfrm>
          <a:prstGeom prst="rect">
            <a:avLst/>
          </a:prstGeom>
        </p:spPr>
      </p:pic>
      <p:sp>
        <p:nvSpPr>
          <p:cNvPr id="3" name="TextBox 2"/>
          <p:cNvSpPr txBox="1"/>
          <p:nvPr/>
        </p:nvSpPr>
        <p:spPr>
          <a:xfrm>
            <a:off x="228600" y="5584448"/>
            <a:ext cx="8686800" cy="892552"/>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GSEC Status 2</a:t>
            </a:r>
          </a:p>
          <a:p>
            <a:pPr algn="ctr"/>
            <a:r>
              <a:rPr lang="en-US" sz="1200" dirty="0">
                <a:solidFill>
                  <a:schemeClr val="bg1"/>
                </a:solidFill>
                <a:latin typeface="Century Gothic" panose="020B0502020202020204" pitchFamily="34" charset="0"/>
              </a:rPr>
              <a:t>Less than 2 percent evangelical. </a:t>
            </a:r>
          </a:p>
          <a:p>
            <a:pPr algn="ctr"/>
            <a:r>
              <a:rPr lang="en-US" sz="1200" dirty="0">
                <a:solidFill>
                  <a:schemeClr val="bg1"/>
                </a:solidFill>
                <a:latin typeface="Century Gothic" panose="020B0502020202020204" pitchFamily="34" charset="0"/>
              </a:rPr>
              <a:t>Initial or localized church planting within the past two years.</a:t>
            </a:r>
          </a:p>
          <a:p>
            <a:pPr algn="ctr"/>
            <a:r>
              <a:rPr lang="en-US" sz="1200" dirty="0">
                <a:solidFill>
                  <a:schemeClr val="bg1"/>
                </a:solidFill>
                <a:latin typeface="Century Gothic" panose="020B0502020202020204" pitchFamily="34" charset="0"/>
              </a:rPr>
              <a:t>1,754 people groups with a combined population of 1,864,236,850 as of January 1, 2018.</a:t>
            </a:r>
          </a:p>
        </p:txBody>
      </p:sp>
      <p:sp>
        <p:nvSpPr>
          <p:cNvPr id="5" name="TextBox 4"/>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3407919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2" cy="6857994"/>
          </a:xfrm>
          <a:prstGeom prst="rect">
            <a:avLst/>
          </a:prstGeom>
        </p:spPr>
      </p:pic>
      <p:sp>
        <p:nvSpPr>
          <p:cNvPr id="3" name="TextBox 2"/>
          <p:cNvSpPr txBox="1"/>
          <p:nvPr/>
        </p:nvSpPr>
        <p:spPr>
          <a:xfrm>
            <a:off x="228600" y="5584448"/>
            <a:ext cx="8686800" cy="892552"/>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GSEC Status 3</a:t>
            </a:r>
          </a:p>
          <a:p>
            <a:pPr algn="ctr"/>
            <a:r>
              <a:rPr lang="en-US" sz="1200" dirty="0">
                <a:solidFill>
                  <a:schemeClr val="bg1"/>
                </a:solidFill>
                <a:latin typeface="Century Gothic" panose="020B0502020202020204" pitchFamily="34" charset="0"/>
              </a:rPr>
              <a:t>Less than 2 percent evangelical. </a:t>
            </a:r>
          </a:p>
          <a:p>
            <a:pPr algn="ctr"/>
            <a:r>
              <a:rPr lang="en-US" sz="1200" dirty="0">
                <a:solidFill>
                  <a:schemeClr val="bg1"/>
                </a:solidFill>
                <a:latin typeface="Century Gothic" panose="020B0502020202020204" pitchFamily="34" charset="0"/>
              </a:rPr>
              <a:t>Dispersed or widespread church planting within the past two years.</a:t>
            </a:r>
          </a:p>
          <a:p>
            <a:pPr algn="ctr"/>
            <a:r>
              <a:rPr lang="en-US" sz="1200" dirty="0">
                <a:solidFill>
                  <a:schemeClr val="bg1"/>
                </a:solidFill>
                <a:latin typeface="Century Gothic" panose="020B0502020202020204" pitchFamily="34" charset="0"/>
              </a:rPr>
              <a:t>377 people groups with a combined population of 1,556,532,600 as of January 1, 2018.</a:t>
            </a:r>
          </a:p>
        </p:txBody>
      </p:sp>
      <p:sp>
        <p:nvSpPr>
          <p:cNvPr id="5" name="TextBox 4"/>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289647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2" cy="6857994"/>
          </a:xfrm>
          <a:prstGeom prst="rect">
            <a:avLst/>
          </a:prstGeom>
        </p:spPr>
      </p:pic>
      <p:sp>
        <p:nvSpPr>
          <p:cNvPr id="3" name="TextBox 2"/>
          <p:cNvSpPr txBox="1"/>
          <p:nvPr/>
        </p:nvSpPr>
        <p:spPr>
          <a:xfrm>
            <a:off x="228600" y="5616714"/>
            <a:ext cx="8686800" cy="707886"/>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GSEC Status 4</a:t>
            </a:r>
          </a:p>
          <a:p>
            <a:pPr algn="ctr"/>
            <a:r>
              <a:rPr lang="en-US" sz="1200" dirty="0">
                <a:solidFill>
                  <a:schemeClr val="bg1"/>
                </a:solidFill>
                <a:latin typeface="Century Gothic" panose="020B0502020202020204" pitchFamily="34" charset="0"/>
              </a:rPr>
              <a:t>Greater than or equal to 2 percent evangelical. </a:t>
            </a:r>
          </a:p>
          <a:p>
            <a:pPr algn="ctr"/>
            <a:r>
              <a:rPr lang="en-US" sz="1200" dirty="0">
                <a:solidFill>
                  <a:schemeClr val="bg1"/>
                </a:solidFill>
                <a:latin typeface="Century Gothic" panose="020B0502020202020204" pitchFamily="34" charset="0"/>
              </a:rPr>
              <a:t>1,370 people groups with a combined population of 573,549,895 as of January 1, 2018.</a:t>
            </a:r>
          </a:p>
        </p:txBody>
      </p:sp>
      <p:sp>
        <p:nvSpPr>
          <p:cNvPr id="5" name="TextBox 4"/>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322797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2" cy="6857994"/>
          </a:xfrm>
          <a:prstGeom prst="rect">
            <a:avLst/>
          </a:prstGeom>
        </p:spPr>
      </p:pic>
      <p:sp>
        <p:nvSpPr>
          <p:cNvPr id="3" name="TextBox 2"/>
          <p:cNvSpPr txBox="1"/>
          <p:nvPr/>
        </p:nvSpPr>
        <p:spPr>
          <a:xfrm>
            <a:off x="228600" y="5616714"/>
            <a:ext cx="8686800" cy="707886"/>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GSEC Status 5</a:t>
            </a:r>
          </a:p>
          <a:p>
            <a:pPr algn="ctr"/>
            <a:r>
              <a:rPr lang="en-US" sz="1200" dirty="0">
                <a:solidFill>
                  <a:schemeClr val="bg1"/>
                </a:solidFill>
                <a:latin typeface="Century Gothic" panose="020B0502020202020204" pitchFamily="34" charset="0"/>
              </a:rPr>
              <a:t>Greater than or equal to 5 percent evangelical. </a:t>
            </a:r>
          </a:p>
          <a:p>
            <a:pPr algn="ctr"/>
            <a:r>
              <a:rPr lang="en-US" sz="1200" dirty="0">
                <a:solidFill>
                  <a:schemeClr val="bg1"/>
                </a:solidFill>
                <a:latin typeface="Century Gothic" panose="020B0502020202020204" pitchFamily="34" charset="0"/>
              </a:rPr>
              <a:t>1,479 people groups with a combined population of 1,952,468,945 as of January 1, 2018.</a:t>
            </a:r>
          </a:p>
        </p:txBody>
      </p:sp>
      <p:sp>
        <p:nvSpPr>
          <p:cNvPr id="5" name="TextBox 4"/>
          <p:cNvSpPr txBox="1"/>
          <p:nvPr/>
        </p:nvSpPr>
        <p:spPr>
          <a:xfrm>
            <a:off x="304800" y="228600"/>
            <a:ext cx="8382000" cy="523220"/>
          </a:xfrm>
          <a:prstGeom prst="rect">
            <a:avLst/>
          </a:prstGeom>
          <a:noFill/>
        </p:spPr>
        <p:txBody>
          <a:bodyPr wrap="square" rtlCol="0">
            <a:spAutoFit/>
          </a:bodyPr>
          <a:lstStyle/>
          <a:p>
            <a:pPr algn="ctr"/>
            <a:r>
              <a:rPr lang="en-US" sz="2800" b="1" spc="100" dirty="0">
                <a:solidFill>
                  <a:schemeClr val="bg1"/>
                </a:solidFill>
                <a:latin typeface="Century Gothic" panose="020B0502020202020204" pitchFamily="34" charset="0"/>
              </a:rPr>
              <a:t>Global Status of Evangelical Christianity</a:t>
            </a:r>
          </a:p>
        </p:txBody>
      </p:sp>
      <p:sp>
        <p:nvSpPr>
          <p:cNvPr id="7" name="TextBox 6"/>
          <p:cNvSpPr txBox="1"/>
          <p:nvPr/>
        </p:nvSpPr>
        <p:spPr>
          <a:xfrm>
            <a:off x="4366260" y="6720289"/>
            <a:ext cx="4777740" cy="169277"/>
          </a:xfrm>
          <a:prstGeom prst="rect">
            <a:avLst/>
          </a:prstGeom>
          <a:noFill/>
        </p:spPr>
        <p:txBody>
          <a:bodyPr wrap="square" rtlCol="0">
            <a:spAutoFit/>
          </a:bodyPr>
          <a:lstStyle/>
          <a:p>
            <a:pPr algn="r"/>
            <a:r>
              <a:rPr lang="en-US" sz="500" dirty="0">
                <a:solidFill>
                  <a:srgbClr val="253C80"/>
                </a:solidFill>
                <a:latin typeface="Century Gothic" panose="020B0502020202020204" pitchFamily="34" charset="0"/>
              </a:rPr>
              <a:t>Copyright © 2018 International Mission Board, Global Research</a:t>
            </a:r>
          </a:p>
        </p:txBody>
      </p:sp>
      <p:sp>
        <p:nvSpPr>
          <p:cNvPr id="6" name="TextBox 5"/>
          <p:cNvSpPr txBox="1"/>
          <p:nvPr/>
        </p:nvSpPr>
        <p:spPr>
          <a:xfrm>
            <a:off x="8229600" y="5105400"/>
            <a:ext cx="762000" cy="369332"/>
          </a:xfrm>
          <a:prstGeom prst="rect">
            <a:avLst/>
          </a:prstGeom>
          <a:noFill/>
        </p:spPr>
        <p:txBody>
          <a:bodyPr wrap="square" rtlCol="0">
            <a:spAutoFit/>
          </a:bodyPr>
          <a:lstStyle/>
          <a:p>
            <a:pPr algn="ctr"/>
            <a:r>
              <a:rPr lang="en-US" b="1" dirty="0" err="1">
                <a:solidFill>
                  <a:srgbClr val="253C80"/>
                </a:solidFill>
                <a:latin typeface="Century Gothic" panose="020B0502020202020204" pitchFamily="34" charset="0"/>
              </a:rPr>
              <a:t>imb</a:t>
            </a:r>
            <a:endParaRPr lang="en-US" b="1" dirty="0">
              <a:solidFill>
                <a:srgbClr val="253C80"/>
              </a:solidFill>
              <a:latin typeface="Century Gothic" panose="020B0502020202020204" pitchFamily="34" charset="0"/>
            </a:endParaRPr>
          </a:p>
        </p:txBody>
      </p:sp>
    </p:spTree>
    <p:extLst>
      <p:ext uri="{BB962C8B-B14F-4D97-AF65-F5344CB8AC3E}">
        <p14:creationId xmlns:p14="http://schemas.microsoft.com/office/powerpoint/2010/main" val="1751769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ct:contentTypeSchema xmlns:ct="http://schemas.microsoft.com/office/2006/metadata/contentType" xmlns:ma="http://schemas.microsoft.com/office/2006/metadata/properties/metaAttributes" ct:_="" ma:_="" ma:contentTypeName="Document" ma:contentTypeID="0x0101004149135C0107034181DD72EA8A402B47" ma:contentTypeVersion="1" ma:contentTypeDescription="Create a new document." ma:contentTypeScope="" ma:versionID="2cc93b3f75c2ca1655c81910ffb11d2e">
  <xsd:schema xmlns:xsd="http://www.w3.org/2001/XMLSchema" xmlns:p="http://schemas.microsoft.com/office/2006/metadata/properties" xmlns:ns1="http://schemas.microsoft.com/sharepoint/v3" targetNamespace="http://schemas.microsoft.com/office/2006/metadata/properties" ma:root="true" ma:fieldsID="cea3d0222cc48e78637d781e16be94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13E90B1-F99A-437F-9A5D-39D001A3FF9F}">
  <ds:schemaRefs>
    <ds:schemaRef ds:uri="http://schemas.microsoft.com/sharepoint/v3/contenttype/forms"/>
  </ds:schemaRefs>
</ds:datastoreItem>
</file>

<file path=customXml/itemProps10.xml><?xml version="1.0" encoding="utf-8"?>
<ds:datastoreItem xmlns:ds="http://schemas.openxmlformats.org/officeDocument/2006/customXml" ds:itemID="{752F5158-BAAB-415B-B249-82A7DA5A1641}">
  <ds:schemaRefs>
    <ds:schemaRef ds:uri="http://schemas.microsoft.com/office/2006/documentManagement/types"/>
    <ds:schemaRef ds:uri="http://purl.org/dc/terms/"/>
    <ds:schemaRef ds:uri="http://purl.org/dc/dcmitype/"/>
    <ds:schemaRef ds:uri="http://schemas.microsoft.com/office/2006/metadata/properties"/>
    <ds:schemaRef ds:uri="http://www.w3.org/XML/1998/namespace"/>
    <ds:schemaRef ds:uri="http://purl.org/dc/elements/1.1/"/>
    <ds:schemaRef ds:uri="http://schemas.openxmlformats.org/package/2006/metadata/core-properties"/>
    <ds:schemaRef ds:uri="http://schemas.microsoft.com/sharepoint/v3"/>
  </ds:schemaRefs>
</ds:datastoreItem>
</file>

<file path=customXml/itemProps11.xml><?xml version="1.0" encoding="utf-8"?>
<ds:datastoreItem xmlns:ds="http://schemas.openxmlformats.org/officeDocument/2006/customXml" ds:itemID="{1A24808B-E125-4E29-B173-6F99D6806FBF}">
  <ds:schemaRefs>
    <ds:schemaRef ds:uri="ESRI.ArcGIS.Mapping.OfficeIntegration.PowerPointInfo"/>
  </ds:schemaRefs>
</ds:datastoreItem>
</file>

<file path=customXml/itemProps12.xml><?xml version="1.0" encoding="utf-8"?>
<ds:datastoreItem xmlns:ds="http://schemas.openxmlformats.org/officeDocument/2006/customXml" ds:itemID="{B1534D8E-7861-47B3-87B1-CE25769F55C9}">
  <ds:schemaRefs>
    <ds:schemaRef ds:uri="ESRI.ArcGIS.Mapping.OfficeIntegration.PowerPointInfo"/>
  </ds:schemaRefs>
</ds:datastoreItem>
</file>

<file path=customXml/itemProps2.xml><?xml version="1.0" encoding="utf-8"?>
<ds:datastoreItem xmlns:ds="http://schemas.openxmlformats.org/officeDocument/2006/customXml" ds:itemID="{23D3ABE2-4A54-4668-BAF5-DA4B915005FE}">
  <ds:schemaRefs>
    <ds:schemaRef ds:uri="ESRI.ArcGIS.Mapping.OfficeIntegration.PowerPointInfo"/>
  </ds:schemaRefs>
</ds:datastoreItem>
</file>

<file path=customXml/itemProps3.xml><?xml version="1.0" encoding="utf-8"?>
<ds:datastoreItem xmlns:ds="http://schemas.openxmlformats.org/officeDocument/2006/customXml" ds:itemID="{2E932408-5213-4004-8A31-ED2790F73693}">
  <ds:schemaRefs>
    <ds:schemaRef ds:uri="ESRI.ArcGIS.Mapping.OfficeIntegration.PowerPointInfo"/>
  </ds:schemaRefs>
</ds:datastoreItem>
</file>

<file path=customXml/itemProps4.xml><?xml version="1.0" encoding="utf-8"?>
<ds:datastoreItem xmlns:ds="http://schemas.openxmlformats.org/officeDocument/2006/customXml" ds:itemID="{6B40CA01-EA06-45DE-A0B6-7A7BFF5D62A7}">
  <ds:schemaRefs>
    <ds:schemaRef ds:uri="ESRI.ArcGIS.Mapping.OfficeIntegration.PowerPointInfo"/>
  </ds:schemaRefs>
</ds:datastoreItem>
</file>

<file path=customXml/itemProps5.xml><?xml version="1.0" encoding="utf-8"?>
<ds:datastoreItem xmlns:ds="http://schemas.openxmlformats.org/officeDocument/2006/customXml" ds:itemID="{22E13ED2-1C1E-476A-8E5F-F35331559E65}">
  <ds:schemaRefs>
    <ds:schemaRef ds:uri="ESRI.ArcGIS.Mapping.OfficeIntegration.PowerPointInfo"/>
  </ds:schemaRefs>
</ds:datastoreItem>
</file>

<file path=customXml/itemProps6.xml><?xml version="1.0" encoding="utf-8"?>
<ds:datastoreItem xmlns:ds="http://schemas.openxmlformats.org/officeDocument/2006/customXml" ds:itemID="{14A5B6FD-A029-4B30-B137-5320494C079B}">
  <ds:schemaRefs>
    <ds:schemaRef ds:uri="ESRI.ArcGIS.Mapping.OfficeIntegration.PowerPointInfo"/>
  </ds:schemaRefs>
</ds:datastoreItem>
</file>

<file path=customXml/itemProps7.xml><?xml version="1.0" encoding="utf-8"?>
<ds:datastoreItem xmlns:ds="http://schemas.openxmlformats.org/officeDocument/2006/customXml" ds:itemID="{4D63E7BF-763D-4934-A09B-5AD30C47527F}">
  <ds:schemaRefs>
    <ds:schemaRef ds:uri="ESRI.ArcGIS.Mapping.OfficeIntegration.PowerPointInfo"/>
  </ds:schemaRefs>
</ds:datastoreItem>
</file>

<file path=customXml/itemProps8.xml><?xml version="1.0" encoding="utf-8"?>
<ds:datastoreItem xmlns:ds="http://schemas.openxmlformats.org/officeDocument/2006/customXml" ds:itemID="{E56714E2-7E8E-49E1-A244-DFD0CA0295EE}">
  <ds:schemaRefs>
    <ds:schemaRef ds:uri="ESRI.ArcGIS.Mapping.OfficeIntegration.PowerPointInfo"/>
  </ds:schemaRefs>
</ds:datastoreItem>
</file>

<file path=customXml/itemProps9.xml><?xml version="1.0" encoding="utf-8"?>
<ds:datastoreItem xmlns:ds="http://schemas.openxmlformats.org/officeDocument/2006/customXml" ds:itemID="{7EDD1A21-090A-4956-B30E-9F08F43098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2622</TotalTime>
  <Words>1276</Words>
  <Application>Microsoft Office PowerPoint</Application>
  <PresentationFormat>On-screen Show (4:3)</PresentationFormat>
  <Paragraphs>106</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Wingdings</vt:lpstr>
      <vt:lpstr>Office Theme</vt:lpstr>
      <vt:lpstr>Global Status of Evangelical Christianity  2018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Status of Evangelical Christianity - PowerPoint</dc:title>
  <dc:creator>jcourson</dc:creator>
  <cp:lastModifiedBy>Courson, Jim</cp:lastModifiedBy>
  <cp:revision>128</cp:revision>
  <cp:lastPrinted>2017-01-04T19:56:00Z</cp:lastPrinted>
  <dcterms:created xsi:type="dcterms:W3CDTF">2011-12-07T12:35:55Z</dcterms:created>
  <dcterms:modified xsi:type="dcterms:W3CDTF">2018-02-05T16:31:48Z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0x0101004149135C0107034181DD72EA8A402B47</vt:lpwstr>
  </property>
</Properties>
</file>