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mp4" ContentType="video/mp4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3"/>
  </p:sldMasterIdLst>
  <p:notesMasterIdLst>
    <p:notesMasterId r:id="rId19"/>
  </p:notesMasterIdLst>
  <p:sldIdLst>
    <p:sldId id="256" r:id="rId4"/>
    <p:sldId id="257" r:id="rId5"/>
    <p:sldId id="342" r:id="rId6"/>
    <p:sldId id="259" r:id="rId7"/>
    <p:sldId id="334" r:id="rId8"/>
    <p:sldId id="336" r:id="rId9"/>
    <p:sldId id="260" r:id="rId10"/>
    <p:sldId id="337" r:id="rId11"/>
    <p:sldId id="335" r:id="rId12"/>
    <p:sldId id="338" r:id="rId13"/>
    <p:sldId id="258" r:id="rId14"/>
    <p:sldId id="339" r:id="rId15"/>
    <p:sldId id="340" r:id="rId16"/>
    <p:sldId id="341" r:id="rId17"/>
    <p:sldId id="261" r:id="rId1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202D4F"/>
    <a:srgbClr val="11A08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FFF2DBEC-65E5-1E3C-2093-894668C65B96}" v="29" dt="2025-02-04T22:31:12.575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31590"/>
    <p:restoredTop sz="94789"/>
  </p:normalViewPr>
  <p:slideViewPr>
    <p:cSldViewPr snapToGrid="0">
      <p:cViewPr varScale="1">
        <p:scale>
          <a:sx n="66" d="100"/>
          <a:sy n="66" d="100"/>
        </p:scale>
        <p:origin x="216" y="128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3" Type="http://schemas.openxmlformats.org/officeDocument/2006/relationships/slideMaster" Target="slideMasters/slideMaster1.xml"/><Relationship Id="rId21" Type="http://schemas.openxmlformats.org/officeDocument/2006/relationships/viewProps" Target="viewProps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" Type="http://schemas.openxmlformats.org/officeDocument/2006/relationships/customXml" Target="../customXml/item2.xml"/><Relationship Id="rId16" Type="http://schemas.openxmlformats.org/officeDocument/2006/relationships/slide" Target="slides/slide13.xml"/><Relationship Id="rId20" Type="http://schemas.openxmlformats.org/officeDocument/2006/relationships/presProps" Target="presProps.xml"/><Relationship Id="rId1" Type="http://schemas.openxmlformats.org/officeDocument/2006/relationships/customXml" Target="../customXml/item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microsoft.com/office/2015/10/relationships/revisionInfo" Target="revisionInfo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tableStyles" Target="tableStyles.xml"/><Relationship Id="rId10" Type="http://schemas.openxmlformats.org/officeDocument/2006/relationships/slide" Target="slides/slide7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D46A308-7837-AE43-9739-82159FAE393E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797D0E8-D650-7447-9BC1-52F077B2AFF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505953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Welcome</a:t>
            </a:r>
          </a:p>
          <a:p>
            <a:r>
              <a:rPr lang="en-US" dirty="0"/>
              <a:t>Introduction</a:t>
            </a:r>
          </a:p>
          <a:p>
            <a:r>
              <a:rPr lang="en-US" dirty="0"/>
              <a:t>Boards with the following questions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797D0E8-D650-7447-9BC1-52F077B2AFF8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7862944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The Vedas are the oldest and most sacred scriptures in Hinduism, considered to be the ultimate authority (Shruti), meaning “what is heard.”</a:t>
            </a:r>
          </a:p>
          <a:p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The </a:t>
            </a:r>
            <a:r>
              <a:rPr lang="en-US" b="0" i="0" dirty="0">
                <a:effectLst/>
                <a:latin typeface="Inter"/>
              </a:rPr>
              <a:t>Ramayana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 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an ancient Indian epic poem in Hinduism that narrates the life of Rama, who is considered the seventh avatar of the Hindu deity Vishnu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 I</a:t>
            </a:r>
          </a:p>
          <a:p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The </a:t>
            </a:r>
            <a:r>
              <a:rPr lang="en-US" b="0" i="0" dirty="0">
                <a:effectLst/>
                <a:latin typeface="Inter"/>
              </a:rPr>
              <a:t>Mahabharata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 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one of the two major Sanskrit epics of ancient India, revered as a Smriti text in Hinduism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</a:t>
            </a:r>
          </a:p>
          <a:p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The Bhagavad Gita, meaning “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Song of the Lord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,” is a sacred scripture in Hinduism, composed of 700 Sanskrit verses and divided into 18 chapters. It is a dialogue between Lord Krishna, who is considered the Supreme Personality of Godhead, and his friend Arjuna, just before the Battle of Kurukshetra. 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797D0E8-D650-7447-9BC1-52F077B2AFF8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363038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06199F3-1942-9E29-FB05-26A4AF51E92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BD56A7A7-4533-BC72-A07A-A00C316ECA2C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09B5F836-8735-359E-B72C-50E5E9038C77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0" i="0" dirty="0">
                <a:effectLst/>
                <a:latin typeface="Inter"/>
              </a:rPr>
              <a:t>Pantheism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 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the belief that God is equivalent to the universe or nature, and that everything within the universe is part of God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</a:t>
            </a:r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E38F03C-D791-469F-5039-462022B20A44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797D0E8-D650-7447-9BC1-52F077B2AFF8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5552036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In Hinduism, karma 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a fundamental concept that describes a system of actions and reactions throughout a soul’s (</a:t>
            </a:r>
            <a:r>
              <a:rPr lang="en-US" b="1" i="0" dirty="0" err="1">
                <a:solidFill>
                  <a:srgbClr val="3F4E55"/>
                </a:solidFill>
                <a:effectLst/>
                <a:latin typeface="Inter"/>
              </a:rPr>
              <a:t>jivatman’s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) reincarnated lives, forming a cycle of rebirth known as samsara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</a:t>
            </a:r>
          </a:p>
          <a:p>
            <a:r>
              <a:rPr lang="en-US" b="0" i="0" dirty="0">
                <a:effectLst/>
                <a:latin typeface="Inter"/>
              </a:rPr>
              <a:t>Dharma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 in Hinduism 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a fundamental concept that refers to the cosmic order and moral law governing the universe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 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797D0E8-D650-7447-9BC1-52F077B2AFF8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976096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8386869-C524-913D-DE24-AC32E0ACF61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C84BF8F5-735A-EF8E-E75A-B2D1FE00BBC5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45ADA4B5-BB3D-B16B-A9CA-45161F0FF55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In Hinduism, karma 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a fundamental concept that describes a system of actions and reactions throughout a soul’s (</a:t>
            </a:r>
            <a:r>
              <a:rPr lang="en-US" b="1" i="0" dirty="0" err="1">
                <a:solidFill>
                  <a:srgbClr val="3F4E55"/>
                </a:solidFill>
                <a:effectLst/>
                <a:latin typeface="Inter"/>
              </a:rPr>
              <a:t>jivatman’s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) reincarnated lives, forming a cycle of rebirth known as samsara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</a:t>
            </a:r>
          </a:p>
          <a:p>
            <a:r>
              <a:rPr lang="en-US" b="0" i="0" dirty="0">
                <a:effectLst/>
                <a:latin typeface="Inter"/>
              </a:rPr>
              <a:t>Dharma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 in Hinduism 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a fundamental concept that refers to the cosmic order and moral law governing the universe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 </a:t>
            </a:r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272459D-B18F-4538-6207-956315F9C1E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797D0E8-D650-7447-9BC1-52F077B2AFF8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354621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97956AB-E86E-9A1E-C859-4E059A58751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01A484E-CB58-5903-CD9F-B8D38C8759E0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FD7D6F3C-C187-574F-D307-F9B4905CF95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In Hinduism, karma 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a fundamental concept that describes a system of actions and reactions throughout a soul’s (</a:t>
            </a:r>
            <a:r>
              <a:rPr lang="en-US" b="1" i="0" dirty="0" err="1">
                <a:solidFill>
                  <a:srgbClr val="3F4E55"/>
                </a:solidFill>
                <a:effectLst/>
                <a:latin typeface="Inter"/>
              </a:rPr>
              <a:t>jivatman’s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) reincarnated lives, forming a cycle of rebirth known as samsara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</a:t>
            </a:r>
          </a:p>
          <a:p>
            <a:r>
              <a:rPr lang="en-US" b="0" i="0" dirty="0">
                <a:effectLst/>
                <a:latin typeface="Inter"/>
              </a:rPr>
              <a:t>Dharma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 in Hinduism 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a fundamental concept that refers to the cosmic order and moral law governing the universe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 </a:t>
            </a:r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2AE6858-CE6A-137B-1FB6-02522CDCC89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797D0E8-D650-7447-9BC1-52F077B2AFF8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789496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657B4BC-1CEE-D743-67B2-7F0071AB69C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EB7FD62C-AF87-33CC-DCCB-9BB37A31504C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C0F060D6-35F2-1637-76CD-8C5D22D09BF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In Hinduism, karma 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a fundamental concept that describes a system of actions and reactions throughout a soul’s (</a:t>
            </a:r>
            <a:r>
              <a:rPr lang="en-US" b="1" i="0" dirty="0" err="1">
                <a:solidFill>
                  <a:srgbClr val="3F4E55"/>
                </a:solidFill>
                <a:effectLst/>
                <a:latin typeface="Inter"/>
              </a:rPr>
              <a:t>jivatman’s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) reincarnated lives, forming a cycle of rebirth known as samsara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</a:t>
            </a:r>
          </a:p>
          <a:p>
            <a:r>
              <a:rPr lang="en-US" b="0" i="0" dirty="0">
                <a:effectLst/>
                <a:latin typeface="Inter"/>
              </a:rPr>
              <a:t>Dharma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 in Hinduism 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a fundamental concept that refers to the cosmic order and moral law governing the universe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 </a:t>
            </a:r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8037934-E5E6-9A7C-7B1A-CBBACB1D7DD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797D0E8-D650-7447-9BC1-52F077B2AFF8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884125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5CAF5A4-735F-6F99-0475-202ECE7E2FD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1B636156-0473-1FAD-D597-71B997CF3897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6C2BF692-0FAD-91F3-EA2A-CCC6BE7CD70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In Hinduism, karma 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a fundamental concept that describes a system of actions and reactions throughout a soul’s (</a:t>
            </a:r>
            <a:r>
              <a:rPr lang="en-US" b="1" i="0" dirty="0" err="1">
                <a:solidFill>
                  <a:srgbClr val="3F4E55"/>
                </a:solidFill>
                <a:effectLst/>
                <a:latin typeface="Inter"/>
              </a:rPr>
              <a:t>jivatman’s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) reincarnated lives, forming a cycle of rebirth known as samsara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</a:t>
            </a:r>
          </a:p>
          <a:p>
            <a:r>
              <a:rPr lang="en-US" b="0" i="0" dirty="0">
                <a:effectLst/>
                <a:latin typeface="Inter"/>
              </a:rPr>
              <a:t>Dharma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 in Hinduism is </a:t>
            </a:r>
            <a:r>
              <a:rPr lang="en-US" b="1" i="0" dirty="0">
                <a:solidFill>
                  <a:srgbClr val="3F4E55"/>
                </a:solidFill>
                <a:effectLst/>
                <a:latin typeface="Inter"/>
              </a:rPr>
              <a:t>a fundamental concept that refers to the cosmic order and moral law governing the universe</a:t>
            </a:r>
            <a:r>
              <a:rPr lang="en-US" b="0" i="0" dirty="0">
                <a:solidFill>
                  <a:srgbClr val="3F4E55"/>
                </a:solidFill>
                <a:effectLst/>
                <a:latin typeface="Inter"/>
              </a:rPr>
              <a:t>. </a:t>
            </a:r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98A3C1D-C5B7-96DB-DB48-DEB53BAF44B2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797D0E8-D650-7447-9BC1-52F077B2AFF8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624164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sv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F807296-173D-DCFA-A177-A02A64692BD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B5D4C3A-5006-89AF-1608-59ED1D4DBA4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B42C4AB-02D9-D983-E8B7-71E6CB8752E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62C345-59A3-1242-882C-DC2815E14F95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0BE39E7-83E7-DFA0-4D89-0CDBDBB3747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76C5A51-D2E6-ED11-7AAB-5C63475E2B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AA0FB-9065-424A-AB43-1A69A51E66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05397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D9C707F-43FF-B002-3F91-85DD13EED2A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B2168E4-0D25-4525-43F2-30CCAD3574F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1075A6D-7102-8428-6C74-8854ADCAFA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62C345-59A3-1242-882C-DC2815E14F95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1F920E6-0B81-3387-3E1A-685139005DB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687711B-1385-FC43-1967-22A750F37E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AA0FB-9065-424A-AB43-1A69A51E66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873373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C34C48-CB88-938B-F75C-CA53DDA4A1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2205C83-FC14-6157-3A9E-A61D7A2EA4F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801C183-888F-E677-1F87-BB13DDE4C8E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62C345-59A3-1242-882C-DC2815E14F95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4A2FD25-ECC5-95E6-E534-EE4479ABBD3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24C4A79-6119-8C75-DA88-DBA0F8410C8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AA0FB-9065-424A-AB43-1A69A51E66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6377534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20AAA54-F06E-4F98-E253-0DDA173171C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B772987-088A-B2A6-EF1D-988DDD5B9A5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8FAE03B-9A5D-32F2-91B8-DDC386C7C00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C5A173B-14DF-165C-CF38-FDD089BD9C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62C345-59A3-1242-882C-DC2815E14F95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571C82D-E574-F796-4E1C-040702798F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1129F2C-FA7D-F379-DAE1-16E52F1D1A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AA0FB-9065-424A-AB43-1A69A51E66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5860633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6839048-B786-666A-9F74-12E73EFF18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6CE9B87-D65E-CD69-BCB7-B773DB52605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1947A91-6969-B517-A507-E6C3F564B4E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660E7A8-DF99-4E26-89FB-3FB9776CA6B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CFC84CB2-46FC-D4A1-7AB8-088408941052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283E1EC-3D50-1C53-808E-18F69927C33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62C345-59A3-1242-882C-DC2815E14F95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16C21A0D-A6E5-1732-F9C3-D6482784A1F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FB9E78D-1A94-B7DD-3422-B58F1FF806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AA0FB-9065-424A-AB43-1A69A51E66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654054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281F1B-5E6E-BB60-D8E3-5E07CC76A0E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2137C743-6FA9-3BB4-4A37-02C47F70DA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62C345-59A3-1242-882C-DC2815E14F95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2E9C5621-CFA9-DB37-3DE1-F23289DFA0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CA01051-E3F6-CBEF-F1AB-2984BEECB1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AA0FB-9065-424A-AB43-1A69A51E66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072774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9B71AF05-9047-E28C-E3ED-E488FBDA28D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62C345-59A3-1242-882C-DC2815E14F95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B38AE37-3DB3-9533-127C-8A5734D094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B35B185-63BC-7B5A-DF0B-DCBEB3787D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AA0FB-9065-424A-AB43-1A69A51E66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317782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43627E-5A52-D72D-0CCF-74182DA4F2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DDD4924-8F99-ABE0-E4C3-7B6D8F953C7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647060F-0E59-B5A9-9E06-BC606441267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DEF19FC-BAA4-94FD-D779-3B0E497BF45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62C345-59A3-1242-882C-DC2815E14F95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8BF12F9-94ED-AEE3-10AA-AFA790839A4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F267990-D165-917D-4F0A-B533B6B569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AA0FB-9065-424A-AB43-1A69A51E66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850664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4FEFA26-86CF-B268-3CAC-ACBFDF3F6B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FF2E47B7-A787-A062-8F30-C36B9C666B2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2247F51-C9A3-27DE-A4AF-242C45BB4AF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D92D8AD-D385-CFCC-395A-31FA91C3A05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62C345-59A3-1242-882C-DC2815E14F95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168BA37-D603-CBC9-9E7B-B9E8C6F1EEA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37BE501-5B64-FE77-CF9E-8E61A10193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AA0FB-9065-424A-AB43-1A69A51E66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236829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CECA521-2B1D-65D5-DF85-65A7D609524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A99718B-E603-3F5A-F483-713E516C4DB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43DE1D7-5D77-E872-BA42-EF585556E6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62C345-59A3-1242-882C-DC2815E14F95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D453A02-347E-F48F-C890-2AFC180B61D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511F235-E829-AC3B-D1A3-81DA6695950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AA0FB-9065-424A-AB43-1A69A51E66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719937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BD4CEBA8-1821-FCC3-6CD4-E762FBE7F38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BCF5FE1-FF71-4288-7D73-DE56EA7C6BA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BBEA879-4C69-BCCB-A208-8980A8D96A9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62C345-59A3-1242-882C-DC2815E14F95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3466431-9DE0-F106-DF1D-29A91EA22F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1414D27-5CB1-3C6C-C91F-A6CE0B6781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AA0FB-9065-424A-AB43-1A69A51E66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236339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 Slide">
    <p:bg>
      <p:bgPr>
        <a:blipFill dpi="0" rotWithShape="1">
          <a:blip r:embed="rId2">
            <a:lum/>
          </a:blip>
          <a:srcRect/>
          <a:stretch>
            <a:fillRect t="-9000" b="-9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Graphic 1">
            <a:extLst>
              <a:ext uri="{FF2B5EF4-FFF2-40B4-BE49-F238E27FC236}">
                <a16:creationId xmlns:a16="http://schemas.microsoft.com/office/drawing/2014/main" id="{03603765-94C9-A5DA-5D4D-6A4D87402593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9051403" y="2994738"/>
            <a:ext cx="2530997" cy="868522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1129AD16-2B4B-2F4D-13CC-BBF484612F4C}"/>
              </a:ext>
            </a:extLst>
          </p:cNvPr>
          <p:cNvSpPr/>
          <p:nvPr userDrawn="1"/>
        </p:nvSpPr>
        <p:spPr>
          <a:xfrm>
            <a:off x="609600" y="685800"/>
            <a:ext cx="10972800" cy="54864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7771350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40">
          <p15:clr>
            <a:srgbClr val="FBAE40"/>
          </p15:clr>
        </p15:guide>
      </p15:sldGuideLst>
    </p:ext>
  </p:extLs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00D7FB4C-1651-15BB-6BDF-D319664736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B4D52D3-8A54-9616-67E4-FFD386D1F0B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45939D7-CCA0-187E-2FAE-D4B220C2AF4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A962C345-59A3-1242-882C-DC2815E14F95}" type="datetimeFigureOut">
              <a:rPr lang="en-US" smtClean="0"/>
              <a:t>2/19/2025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87A34D-B9D1-35A6-D494-1B3EA582928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94C8F7A-30AB-C033-51FC-8160A81D0C2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E62AA0FB-9065-424A-AB43-1A69A51E66F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0465662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image" Target="../media/image8.png"/><Relationship Id="rId5" Type="http://schemas.openxmlformats.org/officeDocument/2006/relationships/image" Target="../media/image7.emf"/><Relationship Id="rId4" Type="http://schemas.openxmlformats.org/officeDocument/2006/relationships/image" Target="../media/image6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jpg"/><Relationship Id="rId5" Type="http://schemas.openxmlformats.org/officeDocument/2006/relationships/image" Target="../media/image14.jpg"/><Relationship Id="rId4" Type="http://schemas.openxmlformats.org/officeDocument/2006/relationships/image" Target="../media/image13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7.jp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6" Type="http://schemas.openxmlformats.org/officeDocument/2006/relationships/image" Target="../media/image19.png"/><Relationship Id="rId5" Type="http://schemas.openxmlformats.org/officeDocument/2006/relationships/image" Target="../media/image7.emf"/><Relationship Id="rId4" Type="http://schemas.openxmlformats.org/officeDocument/2006/relationships/image" Target="../media/image6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014AEB5-A1B7-83B4-002A-65F12C212BB3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0F913FF-C82B-4926-2B22-0A79543C6517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Picture 4" descr="A blue and white logo with white text&#10;&#10;Description automatically generated">
            <a:extLst>
              <a:ext uri="{FF2B5EF4-FFF2-40B4-BE49-F238E27FC236}">
                <a16:creationId xmlns:a16="http://schemas.microsoft.com/office/drawing/2014/main" id="{B6CC8EC5-1037-DCC4-0E75-7AD7E441E42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157788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Content Placeholder 5" descr="A white and blue background with lines&#10;&#10;Description automatically generated">
            <a:extLst>
              <a:ext uri="{FF2B5EF4-FFF2-40B4-BE49-F238E27FC236}">
                <a16:creationId xmlns:a16="http://schemas.microsoft.com/office/drawing/2014/main" id="{DC9B4928-FE62-A5A4-C4B3-7BAB13AD87D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0" y="2260"/>
            <a:ext cx="12187982" cy="6855740"/>
          </a:xfr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0A844D59-9EE3-F79B-7513-67F49FD4AE2A}"/>
              </a:ext>
            </a:extLst>
          </p:cNvPr>
          <p:cNvSpPr txBox="1"/>
          <p:nvPr/>
        </p:nvSpPr>
        <p:spPr>
          <a:xfrm>
            <a:off x="724875" y="546440"/>
            <a:ext cx="11463107" cy="6771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800" b="1" dirty="0">
                <a:solidFill>
                  <a:srgbClr val="202D4F"/>
                </a:solidFill>
                <a:latin typeface="Azo Sans" panose="020B0603030303020204" pitchFamily="34" charset="77"/>
              </a:rPr>
              <a:t>Implementing the Great Commission Among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15798CA3-9A5B-BE8E-8A52-E82F43FDF883}"/>
              </a:ext>
            </a:extLst>
          </p:cNvPr>
          <p:cNvSpPr/>
          <p:nvPr/>
        </p:nvSpPr>
        <p:spPr>
          <a:xfrm>
            <a:off x="803275" y="1285104"/>
            <a:ext cx="4532949" cy="45719"/>
          </a:xfrm>
          <a:prstGeom prst="rect">
            <a:avLst/>
          </a:prstGeom>
          <a:solidFill>
            <a:srgbClr val="11A084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F49F5D27-90E6-C404-DB1A-5B0B8697A13E}"/>
              </a:ext>
            </a:extLst>
          </p:cNvPr>
          <p:cNvSpPr txBox="1"/>
          <p:nvPr/>
        </p:nvSpPr>
        <p:spPr>
          <a:xfrm>
            <a:off x="803275" y="1462037"/>
            <a:ext cx="5153388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5800" b="1" dirty="0">
                <a:solidFill>
                  <a:srgbClr val="202D4F"/>
                </a:solidFill>
                <a:latin typeface="Azo Sans" panose="020B0603030303020204" pitchFamily="34" charset="77"/>
              </a:rPr>
              <a:t>Hindus</a:t>
            </a:r>
            <a:endParaRPr lang="en-US" sz="5800" dirty="0"/>
          </a:p>
        </p:txBody>
      </p:sp>
    </p:spTree>
    <p:extLst>
      <p:ext uri="{BB962C8B-B14F-4D97-AF65-F5344CB8AC3E}">
        <p14:creationId xmlns:p14="http://schemas.microsoft.com/office/powerpoint/2010/main" val="198705657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4E3ADEA-6A9C-244E-17B9-000536FD1D8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blue map with lines&#10;&#10;Description automatically generated">
            <a:extLst>
              <a:ext uri="{FF2B5EF4-FFF2-40B4-BE49-F238E27FC236}">
                <a16:creationId xmlns:a16="http://schemas.microsoft.com/office/drawing/2014/main" id="{FCA3FABA-48FA-A5FA-DA30-A580F46CA79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4"/>
          <a:srcRect b="1196"/>
          <a:stretch/>
        </p:blipFill>
        <p:spPr>
          <a:xfrm>
            <a:off x="20" y="10"/>
            <a:ext cx="12191980" cy="686629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6A3BD906-4BC0-F1A7-C334-615EE8B2229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32969" y="5962467"/>
            <a:ext cx="449384" cy="649653"/>
          </a:xfrm>
          <a:prstGeom prst="rect">
            <a:avLst/>
          </a:prstGeom>
        </p:spPr>
      </p:pic>
      <p:pic>
        <p:nvPicPr>
          <p:cNvPr id="3" name="The Missionary Task.mp4">
            <a:hlinkClick r:id="" action="ppaction://media"/>
            <a:extLst>
              <a:ext uri="{FF2B5EF4-FFF2-40B4-BE49-F238E27FC236}">
                <a16:creationId xmlns:a16="http://schemas.microsoft.com/office/drawing/2014/main" id="{EB89A70F-3BB2-6E35-062E-04C0257A81FD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273330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7416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11B2B030-4738-4359-9E46-144B7C8BFF8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117" y="8300"/>
            <a:ext cx="12193117" cy="6849700"/>
          </a:xfrm>
          <a:prstGeom prst="rect">
            <a:avLst/>
          </a:prstGeom>
          <a:solidFill>
            <a:schemeClr val="bg2">
              <a:alpha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E722B2DD-E14D-4972-9D98-5D6E61B1B2D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1144310" cy="6858000"/>
          </a:xfrm>
          <a:prstGeom prst="rect">
            <a:avLst/>
          </a:prstGeom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Content Placeholder 4" descr="A group of metal objects&#10;&#10;Description automatically generated">
            <a:extLst>
              <a:ext uri="{FF2B5EF4-FFF2-40B4-BE49-F238E27FC236}">
                <a16:creationId xmlns:a16="http://schemas.microsoft.com/office/drawing/2014/main" id="{0FEE8A4E-FE2C-9D96-F37F-BD99C122441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rcRect t="5509" b="10120"/>
          <a:stretch/>
        </p:blipFill>
        <p:spPr>
          <a:xfrm>
            <a:off x="20" y="10"/>
            <a:ext cx="12191980" cy="6866290"/>
          </a:xfrm>
          <a:prstGeom prst="rect">
            <a:avLst/>
          </a:prstGeom>
        </p:spPr>
      </p:pic>
      <p:pic>
        <p:nvPicPr>
          <p:cNvPr id="7" name="Picture 6" descr="A black and blue background with a white balloon&#10;&#10;Description automatically generated">
            <a:extLst>
              <a:ext uri="{FF2B5EF4-FFF2-40B4-BE49-F238E27FC236}">
                <a16:creationId xmlns:a16="http://schemas.microsoft.com/office/drawing/2014/main" id="{2D238AFB-AB1D-D9FE-7E1C-CAA2C963962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" y="-114228"/>
            <a:ext cx="12191980" cy="6963928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888A81D6-42F1-2302-A5F0-7498E160A112}"/>
              </a:ext>
            </a:extLst>
          </p:cNvPr>
          <p:cNvSpPr/>
          <p:nvPr/>
        </p:nvSpPr>
        <p:spPr>
          <a:xfrm>
            <a:off x="1080528" y="1728788"/>
            <a:ext cx="10029825" cy="4386262"/>
          </a:xfrm>
          <a:prstGeom prst="rect">
            <a:avLst/>
          </a:prstGeom>
          <a:solidFill>
            <a:srgbClr val="202D4F"/>
          </a:solidFill>
          <a:ln>
            <a:noFill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/>
              <a:t>f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634E3E2B-B3F6-411B-038C-AEC4075D9581}"/>
              </a:ext>
            </a:extLst>
          </p:cNvPr>
          <p:cNvSpPr txBox="1"/>
          <p:nvPr/>
        </p:nvSpPr>
        <p:spPr>
          <a:xfrm>
            <a:off x="1451594" y="2572094"/>
            <a:ext cx="9287691" cy="243143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800" b="1" i="0" dirty="0">
                <a:solidFill>
                  <a:schemeClr val="bg1"/>
                </a:solidFill>
                <a:effectLst/>
                <a:latin typeface="Azo Sans" panose="020B0603030303020204" pitchFamily="34" charset="77"/>
              </a:rPr>
              <a:t>Hinduism</a:t>
            </a:r>
            <a:r>
              <a:rPr lang="en-US" sz="3800" b="0" i="0" dirty="0">
                <a:solidFill>
                  <a:schemeClr val="bg1"/>
                </a:solidFill>
                <a:effectLst/>
                <a:latin typeface="Azo Sans" panose="020B0603030303020204" pitchFamily="34" charset="77"/>
              </a:rPr>
              <a:t> – encompasses a plethora of belief systems and structures usually seen as a religion or set of spiritual traditions</a:t>
            </a:r>
            <a:endParaRPr lang="en-US" i="1" dirty="0">
              <a:solidFill>
                <a:schemeClr val="bg1"/>
              </a:solidFill>
              <a:latin typeface="Azo Sans" panose="020B0603030303020204" pitchFamily="34" charset="77"/>
            </a:endParaRPr>
          </a:p>
        </p:txBody>
      </p:sp>
    </p:spTree>
    <p:extLst>
      <p:ext uri="{BB962C8B-B14F-4D97-AF65-F5344CB8AC3E}">
        <p14:creationId xmlns:p14="http://schemas.microsoft.com/office/powerpoint/2010/main" val="109274354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Rectangle 21">
            <a:extLst>
              <a:ext uri="{FF2B5EF4-FFF2-40B4-BE49-F238E27FC236}">
                <a16:creationId xmlns:a16="http://schemas.microsoft.com/office/drawing/2014/main" id="{42A4FC2C-047E-45A5-965D-8E1E3BF09B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5" name="Content Placeholder 4" descr="A white and blue background with a blue and green circle&#10;&#10;Description automatically generated">
            <a:extLst>
              <a:ext uri="{FF2B5EF4-FFF2-40B4-BE49-F238E27FC236}">
                <a16:creationId xmlns:a16="http://schemas.microsoft.com/office/drawing/2014/main" id="{A7B7253C-9F5D-12EB-369C-DB44CFA7954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t="1334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9A6E77E5-6F24-85A6-F572-7302ECA9B368}"/>
              </a:ext>
            </a:extLst>
          </p:cNvPr>
          <p:cNvSpPr txBox="1"/>
          <p:nvPr/>
        </p:nvSpPr>
        <p:spPr>
          <a:xfrm>
            <a:off x="3762103" y="1776548"/>
            <a:ext cx="8151223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latin typeface="Azo Sans" panose="020B0603030303020204" pitchFamily="34" charset="77"/>
              </a:rPr>
              <a:t>Priests, gurus, sadhus, pundits</a:t>
            </a:r>
          </a:p>
          <a:p>
            <a:endParaRPr lang="en-US" sz="3200" dirty="0">
              <a:latin typeface="Azo Sans" panose="020B0603030303020204" pitchFamily="34" charset="77"/>
            </a:endParaRPr>
          </a:p>
          <a:p>
            <a:r>
              <a:rPr lang="en-US" sz="3200" dirty="0">
                <a:latin typeface="Azo Sans" panose="020B0603030303020204" pitchFamily="34" charset="77"/>
              </a:rPr>
              <a:t>Scriptures – lots of them</a:t>
            </a:r>
          </a:p>
          <a:p>
            <a:pPr lvl="1"/>
            <a:r>
              <a:rPr lang="en-US" sz="3200" dirty="0">
                <a:latin typeface="Azo Sans" panose="020B0603030303020204" pitchFamily="34" charset="77"/>
              </a:rPr>
              <a:t>Vedas, Ramayana, Mahabharata, &amp; Bhagavad Gita</a:t>
            </a:r>
          </a:p>
          <a:p>
            <a:endParaRPr lang="en-US" sz="3200" dirty="0">
              <a:latin typeface="Azo Sans" panose="020B0603030303020204" pitchFamily="34" charset="77"/>
            </a:endParaRPr>
          </a:p>
          <a:p>
            <a:r>
              <a:rPr lang="en-US" sz="3200" dirty="0">
                <a:latin typeface="Azo Sans" panose="020B0603030303020204" pitchFamily="34" charset="77"/>
              </a:rPr>
              <a:t>Self – believe what you want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CA9DF15F-4142-E209-DE5C-57E1C98C1023}"/>
              </a:ext>
            </a:extLst>
          </p:cNvPr>
          <p:cNvSpPr txBox="1"/>
          <p:nvPr/>
        </p:nvSpPr>
        <p:spPr>
          <a:xfrm rot="16200000">
            <a:off x="-395609" y="3059668"/>
            <a:ext cx="2674130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200" dirty="0">
                <a:solidFill>
                  <a:schemeClr val="bg1"/>
                </a:solidFill>
                <a:latin typeface="Azo Sans" panose="020B0603030303020204" pitchFamily="34" charset="77"/>
              </a:rPr>
              <a:t>Authority</a:t>
            </a:r>
          </a:p>
        </p:txBody>
      </p:sp>
    </p:spTree>
    <p:extLst>
      <p:ext uri="{BB962C8B-B14F-4D97-AF65-F5344CB8AC3E}">
        <p14:creationId xmlns:p14="http://schemas.microsoft.com/office/powerpoint/2010/main" val="11146870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690AB24-7E66-B581-DF13-34EA75B9FB2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white and blue background with a blue and green circle&#10;&#10;Description automatically generated">
            <a:extLst>
              <a:ext uri="{FF2B5EF4-FFF2-40B4-BE49-F238E27FC236}">
                <a16:creationId xmlns:a16="http://schemas.microsoft.com/office/drawing/2014/main" id="{65CC157E-9E76-69CC-D8C7-25AB3A66F583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t="1334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DCBB0428-7F54-3C70-F87B-DB5DACD643B0}"/>
              </a:ext>
            </a:extLst>
          </p:cNvPr>
          <p:cNvSpPr txBox="1"/>
          <p:nvPr/>
        </p:nvSpPr>
        <p:spPr>
          <a:xfrm>
            <a:off x="3560094" y="1023525"/>
            <a:ext cx="8366295" cy="4524315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r>
              <a:rPr lang="en-US" sz="3600" dirty="0">
                <a:latin typeface="azo sans"/>
              </a:rPr>
              <a:t>Universalism – all religions are the same</a:t>
            </a:r>
          </a:p>
          <a:p>
            <a:endParaRPr lang="en-US" sz="3600" dirty="0">
              <a:latin typeface="azo sans"/>
            </a:endParaRPr>
          </a:p>
          <a:p>
            <a:r>
              <a:rPr lang="en-US" sz="3600" dirty="0">
                <a:latin typeface="azo sans"/>
              </a:rPr>
              <a:t>Pluralism – “whatever is true for you…”</a:t>
            </a:r>
          </a:p>
          <a:p>
            <a:endParaRPr lang="en-US" sz="3600" dirty="0">
              <a:latin typeface="azo sans"/>
            </a:endParaRPr>
          </a:p>
          <a:p>
            <a:r>
              <a:rPr lang="en-US" sz="3600" dirty="0">
                <a:latin typeface="azo sans"/>
              </a:rPr>
              <a:t>Polytheism – one, three, 36,000, or 330 million gods?</a:t>
            </a:r>
          </a:p>
          <a:p>
            <a:endParaRPr lang="en-US" sz="3600" dirty="0">
              <a:latin typeface="azo sans"/>
            </a:endParaRPr>
          </a:p>
          <a:p>
            <a:r>
              <a:rPr lang="en-US" sz="3600" dirty="0">
                <a:latin typeface="azo sans"/>
              </a:rPr>
              <a:t>Pantheism – or is everything god?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D3FFCC26-BB87-70F6-28B8-8FFAA22D7E07}"/>
              </a:ext>
            </a:extLst>
          </p:cNvPr>
          <p:cNvSpPr txBox="1"/>
          <p:nvPr/>
        </p:nvSpPr>
        <p:spPr>
          <a:xfrm rot="16200000">
            <a:off x="-925081" y="3059668"/>
            <a:ext cx="3733073" cy="738664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r>
              <a:rPr lang="en-US" sz="4200" dirty="0">
                <a:solidFill>
                  <a:schemeClr val="bg1"/>
                </a:solidFill>
                <a:latin typeface="azo sans"/>
              </a:rPr>
              <a:t>Common beliefs</a:t>
            </a:r>
            <a:endParaRPr lang="en-US" sz="4200">
              <a:solidFill>
                <a:schemeClr val="bg1"/>
              </a:solidFill>
              <a:latin typeface="azo sans"/>
            </a:endParaRPr>
          </a:p>
        </p:txBody>
      </p:sp>
    </p:spTree>
    <p:extLst>
      <p:ext uri="{BB962C8B-B14F-4D97-AF65-F5344CB8AC3E}">
        <p14:creationId xmlns:p14="http://schemas.microsoft.com/office/powerpoint/2010/main" val="396766885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11B2B030-4738-4359-9E46-144B7C8BFF8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117" y="8300"/>
            <a:ext cx="12193117" cy="6849700"/>
          </a:xfrm>
          <a:prstGeom prst="rect">
            <a:avLst/>
          </a:prstGeom>
          <a:solidFill>
            <a:schemeClr val="bg2">
              <a:alpha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E722B2DD-E14D-4972-9D98-5D6E61B1B2D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1144310" cy="6858000"/>
          </a:xfrm>
          <a:prstGeom prst="rect">
            <a:avLst/>
          </a:prstGeom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Content Placeholder 4" descr="A blue map of a city&#10;&#10;Description automatically generated">
            <a:extLst>
              <a:ext uri="{FF2B5EF4-FFF2-40B4-BE49-F238E27FC236}">
                <a16:creationId xmlns:a16="http://schemas.microsoft.com/office/drawing/2014/main" id="{8323295C-64D8-571D-D468-731B44766B3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rcRect t="526" b="671"/>
          <a:stretch/>
        </p:blipFill>
        <p:spPr>
          <a:xfrm>
            <a:off x="20" y="10"/>
            <a:ext cx="12191980" cy="686629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78F727CE-20AD-07BF-B243-18F2A4E4AA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2969" y="5962467"/>
            <a:ext cx="449384" cy="649653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F7465CAC-0712-FA56-3EA5-F5937519F9F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799" y="838200"/>
            <a:ext cx="6041571" cy="666750"/>
          </a:xfrm>
        </p:spPr>
        <p:txBody>
          <a:bodyPr>
            <a:noAutofit/>
          </a:bodyPr>
          <a:lstStyle/>
          <a:p>
            <a:r>
              <a:rPr lang="en-US" sz="4800" dirty="0">
                <a:solidFill>
                  <a:schemeClr val="bg1"/>
                </a:solidFill>
                <a:latin typeface="Azo Sans" panose="020B0603030303020204" pitchFamily="34" charset="77"/>
              </a:rPr>
              <a:t>Important deities</a:t>
            </a:r>
          </a:p>
        </p:txBody>
      </p:sp>
      <p:sp>
        <p:nvSpPr>
          <p:cNvPr id="3" name="Footer Placeholder 4">
            <a:extLst>
              <a:ext uri="{FF2B5EF4-FFF2-40B4-BE49-F238E27FC236}">
                <a16:creationId xmlns:a16="http://schemas.microsoft.com/office/drawing/2014/main" id="{6D80850A-570E-BAD7-1E86-A3445E7104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5267599" y="2022566"/>
            <a:ext cx="2130550" cy="904876"/>
          </a:xfrm>
        </p:spPr>
        <p:txBody>
          <a:bodyPr/>
          <a:lstStyle/>
          <a:p>
            <a:pPr algn="ctr"/>
            <a:r>
              <a:rPr lang="en-US" sz="2400" dirty="0">
                <a:solidFill>
                  <a:schemeClr val="bg1"/>
                </a:solidFill>
                <a:latin typeface="Azo Sans" panose="020B0603030303020204" pitchFamily="34" charset="77"/>
              </a:rPr>
              <a:t>Vishnu – the sustainer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855A306-D263-41E0-9309-019928F5F9D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199" y="1905000"/>
            <a:ext cx="3145972" cy="3145972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FDE6F41D-BB82-E241-0000-71A51D9DA081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33259" y="3209926"/>
            <a:ext cx="2932042" cy="2809874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321DB884-4B6F-A1E9-DB81-470F1D1226F0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92765" y="444390"/>
            <a:ext cx="2921220" cy="2921220"/>
          </a:xfrm>
          <a:prstGeom prst="rect">
            <a:avLst/>
          </a:prstGeom>
        </p:spPr>
      </p:pic>
      <p:sp>
        <p:nvSpPr>
          <p:cNvPr id="9" name="Footer Placeholder 4">
            <a:extLst>
              <a:ext uri="{FF2B5EF4-FFF2-40B4-BE49-F238E27FC236}">
                <a16:creationId xmlns:a16="http://schemas.microsoft.com/office/drawing/2014/main" id="{5B46BF29-B742-8E0F-C2AA-5FA0BC3B16C3}"/>
              </a:ext>
            </a:extLst>
          </p:cNvPr>
          <p:cNvSpPr txBox="1">
            <a:spLocks/>
          </p:cNvSpPr>
          <p:nvPr/>
        </p:nvSpPr>
        <p:spPr>
          <a:xfrm>
            <a:off x="1454250" y="5199105"/>
            <a:ext cx="2130550" cy="90487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2400" dirty="0">
                <a:solidFill>
                  <a:schemeClr val="bg1"/>
                </a:solidFill>
                <a:latin typeface="Azo Sans" panose="020B0603030303020204" pitchFamily="34" charset="77"/>
              </a:rPr>
              <a:t>Brahma – the creator</a:t>
            </a:r>
          </a:p>
        </p:txBody>
      </p:sp>
      <p:sp>
        <p:nvSpPr>
          <p:cNvPr id="11" name="Footer Placeholder 4">
            <a:extLst>
              <a:ext uri="{FF2B5EF4-FFF2-40B4-BE49-F238E27FC236}">
                <a16:creationId xmlns:a16="http://schemas.microsoft.com/office/drawing/2014/main" id="{AF64F699-486A-A541-3929-9646D014CDE8}"/>
              </a:ext>
            </a:extLst>
          </p:cNvPr>
          <p:cNvSpPr txBox="1">
            <a:spLocks/>
          </p:cNvSpPr>
          <p:nvPr/>
        </p:nvSpPr>
        <p:spPr>
          <a:xfrm>
            <a:off x="9131013" y="3492391"/>
            <a:ext cx="2130550" cy="90487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2400" dirty="0">
                <a:solidFill>
                  <a:schemeClr val="bg1"/>
                </a:solidFill>
                <a:latin typeface="Azo Sans" panose="020B0603030303020204" pitchFamily="34" charset="77"/>
              </a:rPr>
              <a:t>Shiva – the destroyer</a:t>
            </a:r>
          </a:p>
        </p:txBody>
      </p:sp>
    </p:spTree>
    <p:extLst>
      <p:ext uri="{BB962C8B-B14F-4D97-AF65-F5344CB8AC3E}">
        <p14:creationId xmlns:p14="http://schemas.microsoft.com/office/powerpoint/2010/main" val="428228909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765E68-FFBC-E6C9-47EC-542C0A82A60D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D48BD36-F9ED-E753-BDD8-D286A1BB2E5C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4" descr="A blue map of a city&#10;&#10;Description automatically generated">
            <a:extLst>
              <a:ext uri="{FF2B5EF4-FFF2-40B4-BE49-F238E27FC236}">
                <a16:creationId xmlns:a16="http://schemas.microsoft.com/office/drawing/2014/main" id="{E0D19255-A740-3658-0F7A-F3A05D7E9017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526" b="671"/>
          <a:stretch/>
        </p:blipFill>
        <p:spPr>
          <a:xfrm>
            <a:off x="20" y="10"/>
            <a:ext cx="12191980" cy="6866290"/>
          </a:xfrm>
          <a:prstGeom prst="rect">
            <a:avLst/>
          </a:prstGeom>
        </p:spPr>
      </p:pic>
      <p:sp>
        <p:nvSpPr>
          <p:cNvPr id="5" name="Title 1">
            <a:extLst>
              <a:ext uri="{FF2B5EF4-FFF2-40B4-BE49-F238E27FC236}">
                <a16:creationId xmlns:a16="http://schemas.microsoft.com/office/drawing/2014/main" id="{914B6807-374D-A021-AB05-74EB123BAF4E}"/>
              </a:ext>
            </a:extLst>
          </p:cNvPr>
          <p:cNvSpPr txBox="1">
            <a:spLocks/>
          </p:cNvSpPr>
          <p:nvPr/>
        </p:nvSpPr>
        <p:spPr>
          <a:xfrm>
            <a:off x="685800" y="838200"/>
            <a:ext cx="4953000" cy="799064"/>
          </a:xfrm>
          <a:prstGeom prst="rect">
            <a:avLst/>
          </a:prstGeom>
        </p:spPr>
        <p:txBody>
          <a:bodyPr vert="horz" lIns="91440" tIns="45720" rIns="91440" bIns="45720" rtlCol="0" anchor="b">
            <a:normAutofit fontScale="70000" lnSpcReduction="2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>
                <a:solidFill>
                  <a:schemeClr val="bg1"/>
                </a:solidFill>
                <a:latin typeface="Azo Sans" panose="020B0603030303020204" pitchFamily="34" charset="77"/>
              </a:rPr>
              <a:t>Important symbols</a:t>
            </a:r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0238D73C-6B2F-E19E-BCB7-516023146113}"/>
              </a:ext>
            </a:extLst>
          </p:cNvPr>
          <p:cNvSpPr txBox="1">
            <a:spLocks/>
          </p:cNvSpPr>
          <p:nvPr/>
        </p:nvSpPr>
        <p:spPr>
          <a:xfrm>
            <a:off x="1388918" y="5511512"/>
            <a:ext cx="2130550" cy="90487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2400" dirty="0">
                <a:solidFill>
                  <a:schemeClr val="bg1"/>
                </a:solidFill>
                <a:latin typeface="Azo Sans" panose="020B0603030303020204" pitchFamily="34" charset="77"/>
              </a:rPr>
              <a:t>Om</a:t>
            </a:r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id="{E7B630D9-93ED-C929-997C-26A4CC44B1BF}"/>
              </a:ext>
            </a:extLst>
          </p:cNvPr>
          <p:cNvSpPr txBox="1">
            <a:spLocks/>
          </p:cNvSpPr>
          <p:nvPr/>
        </p:nvSpPr>
        <p:spPr>
          <a:xfrm>
            <a:off x="5715000" y="5540956"/>
            <a:ext cx="2130550" cy="90487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2400" dirty="0">
                <a:solidFill>
                  <a:schemeClr val="bg1"/>
                </a:solidFill>
                <a:latin typeface="Azo Sans" panose="020B0603030303020204" pitchFamily="34" charset="77"/>
              </a:rPr>
              <a:t>Swastika – “all is well”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74EC890F-2130-AB1B-3A7D-09167266DA8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2000" y="1908034"/>
            <a:ext cx="3483119" cy="348311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B5A6B42-FAE8-4F0F-662C-C6A18821329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9199" y="1908034"/>
            <a:ext cx="3368819" cy="33688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157957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41D030C-E938-2B0D-E33D-F580C3E8BF5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white and blue background with a blue and green circle&#10;&#10;Description automatically generated">
            <a:extLst>
              <a:ext uri="{FF2B5EF4-FFF2-40B4-BE49-F238E27FC236}">
                <a16:creationId xmlns:a16="http://schemas.microsoft.com/office/drawing/2014/main" id="{4B4D7BE2-C95A-4F7D-B34F-75174B86490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t="1334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454745B8-14D4-EB0D-0D74-00B95267595A}"/>
              </a:ext>
            </a:extLst>
          </p:cNvPr>
          <p:cNvSpPr txBox="1"/>
          <p:nvPr/>
        </p:nvSpPr>
        <p:spPr>
          <a:xfrm>
            <a:off x="3762103" y="1280159"/>
            <a:ext cx="8151223" cy="4832092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r>
              <a:rPr lang="en-US" sz="4400" dirty="0">
                <a:latin typeface="azo sans"/>
              </a:rPr>
              <a:t>Karma &amp; dharma</a:t>
            </a:r>
          </a:p>
          <a:p>
            <a:endParaRPr lang="en-US" sz="4400" dirty="0">
              <a:latin typeface="azo sans"/>
            </a:endParaRPr>
          </a:p>
          <a:p>
            <a:r>
              <a:rPr lang="en-US" sz="4400" dirty="0">
                <a:latin typeface="azo sans"/>
              </a:rPr>
              <a:t>Reincarnation &amp; judgment</a:t>
            </a:r>
          </a:p>
          <a:p>
            <a:endParaRPr lang="en-US" sz="4400" dirty="0">
              <a:latin typeface="azo sans"/>
            </a:endParaRPr>
          </a:p>
          <a:p>
            <a:r>
              <a:rPr lang="en-US" sz="4400" dirty="0">
                <a:latin typeface="azo sans"/>
              </a:rPr>
              <a:t>Caste system</a:t>
            </a:r>
          </a:p>
          <a:p>
            <a:endParaRPr lang="en-US" sz="4400" dirty="0">
              <a:latin typeface="azo sans"/>
            </a:endParaRPr>
          </a:p>
          <a:p>
            <a:r>
              <a:rPr lang="en-US" sz="4400" dirty="0">
                <a:latin typeface="azo sans"/>
              </a:rPr>
              <a:t>Moksha 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5E3DC0C-5208-D532-1C88-151918A30266}"/>
              </a:ext>
            </a:extLst>
          </p:cNvPr>
          <p:cNvSpPr txBox="1"/>
          <p:nvPr/>
        </p:nvSpPr>
        <p:spPr>
          <a:xfrm rot="16200000">
            <a:off x="-1267642" y="3059668"/>
            <a:ext cx="4418197" cy="738664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r>
              <a:rPr lang="en-US" sz="4200" dirty="0">
                <a:solidFill>
                  <a:schemeClr val="bg1"/>
                </a:solidFill>
                <a:latin typeface="azo sans"/>
              </a:rPr>
              <a:t>Common principles</a:t>
            </a:r>
            <a:endParaRPr lang="en-US" sz="4200">
              <a:solidFill>
                <a:schemeClr val="bg1"/>
              </a:solidFill>
              <a:latin typeface="azo sans"/>
            </a:endParaRPr>
          </a:p>
        </p:txBody>
      </p:sp>
    </p:spTree>
    <p:extLst>
      <p:ext uri="{BB962C8B-B14F-4D97-AF65-F5344CB8AC3E}">
        <p14:creationId xmlns:p14="http://schemas.microsoft.com/office/powerpoint/2010/main" val="115052933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2E3DE33-F6EC-D396-9975-124A76E42CF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white and blue background with a blue and green circle&#10;&#10;Description automatically generated">
            <a:extLst>
              <a:ext uri="{FF2B5EF4-FFF2-40B4-BE49-F238E27FC236}">
                <a16:creationId xmlns:a16="http://schemas.microsoft.com/office/drawing/2014/main" id="{3D34276A-1CBD-6315-FEBD-558F44E4AE8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t="1334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34DE050F-7AB3-FD5B-E53C-F19ED36D7B4B}"/>
              </a:ext>
            </a:extLst>
          </p:cNvPr>
          <p:cNvSpPr txBox="1"/>
          <p:nvPr/>
        </p:nvSpPr>
        <p:spPr>
          <a:xfrm>
            <a:off x="3762103" y="1280159"/>
            <a:ext cx="8151223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Azo Sans" panose="020B0603030303020204" pitchFamily="34" charset="77"/>
              </a:rPr>
              <a:t>Idol worship</a:t>
            </a:r>
          </a:p>
          <a:p>
            <a:endParaRPr lang="en-US" sz="4000" dirty="0">
              <a:latin typeface="Azo Sans" panose="020B0603030303020204" pitchFamily="34" charset="77"/>
            </a:endParaRPr>
          </a:p>
          <a:p>
            <a:r>
              <a:rPr lang="en-US" sz="4000" dirty="0">
                <a:latin typeface="Azo Sans" panose="020B0603030303020204" pitchFamily="34" charset="77"/>
              </a:rPr>
              <a:t>Puja - worship</a:t>
            </a:r>
          </a:p>
          <a:p>
            <a:endParaRPr lang="en-US" sz="4000" dirty="0">
              <a:latin typeface="Azo Sans" panose="020B0603030303020204" pitchFamily="34" charset="77"/>
            </a:endParaRPr>
          </a:p>
          <a:p>
            <a:r>
              <a:rPr lang="en-US" sz="4000" dirty="0">
                <a:latin typeface="Azo Sans" panose="020B0603030303020204" pitchFamily="34" charset="77"/>
              </a:rPr>
              <a:t>Spiritual cleanings – Ganga</a:t>
            </a:r>
          </a:p>
          <a:p>
            <a:endParaRPr lang="en-US" sz="4000" dirty="0">
              <a:latin typeface="Azo Sans" panose="020B0603030303020204" pitchFamily="34" charset="77"/>
            </a:endParaRPr>
          </a:p>
          <a:p>
            <a:r>
              <a:rPr lang="en-US" sz="4000" dirty="0">
                <a:latin typeface="Azo Sans" panose="020B0603030303020204" pitchFamily="34" charset="77"/>
              </a:rPr>
              <a:t>Yoga &amp; meditation 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5D60E17-75C1-74B2-4045-68C959E178C7}"/>
              </a:ext>
            </a:extLst>
          </p:cNvPr>
          <p:cNvSpPr txBox="1"/>
          <p:nvPr/>
        </p:nvSpPr>
        <p:spPr>
          <a:xfrm rot="16200000">
            <a:off x="-1288322" y="3044280"/>
            <a:ext cx="4459554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r>
              <a:rPr lang="en-US" sz="4400" dirty="0">
                <a:solidFill>
                  <a:schemeClr val="bg1"/>
                </a:solidFill>
                <a:latin typeface="azo sans"/>
              </a:rPr>
              <a:t>Common practices</a:t>
            </a:r>
            <a:endParaRPr lang="en-US" sz="4400">
              <a:solidFill>
                <a:schemeClr val="bg1"/>
              </a:solidFill>
              <a:latin typeface="azo sans"/>
            </a:endParaRPr>
          </a:p>
        </p:txBody>
      </p:sp>
    </p:spTree>
    <p:extLst>
      <p:ext uri="{BB962C8B-B14F-4D97-AF65-F5344CB8AC3E}">
        <p14:creationId xmlns:p14="http://schemas.microsoft.com/office/powerpoint/2010/main" val="390910086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42A4FC2C-047E-45A5-965D-8E1E3BF09B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6" name="Content Placeholder 5" descr="Boats in a body of water surrounded by rocks with Phi Phi Islands in the background&#10;&#10;Description automatically generated">
            <a:extLst>
              <a:ext uri="{FF2B5EF4-FFF2-40B4-BE49-F238E27FC236}">
                <a16:creationId xmlns:a16="http://schemas.microsoft.com/office/drawing/2014/main" id="{813783A1-0B0A-5C39-B382-0BDEB14D0B21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rcRect b="19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pic>
        <p:nvPicPr>
          <p:cNvPr id="12" name="Picture 11" descr="A black and blue background with a white balloon&#10;&#10;Description automatically generated">
            <a:extLst>
              <a:ext uri="{FF2B5EF4-FFF2-40B4-BE49-F238E27FC236}">
                <a16:creationId xmlns:a16="http://schemas.microsoft.com/office/drawing/2014/main" id="{0604DC74-FD4E-7EB7-C981-8A7FD9FB8E6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9430" y="-111736"/>
            <a:ext cx="12199906" cy="6968454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8186C9AC-57FB-B318-58DA-303D7EDC2AC8}"/>
              </a:ext>
            </a:extLst>
          </p:cNvPr>
          <p:cNvSpPr/>
          <p:nvPr/>
        </p:nvSpPr>
        <p:spPr>
          <a:xfrm>
            <a:off x="1081086" y="1728788"/>
            <a:ext cx="10029825" cy="438626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200" dirty="0">
                <a:latin typeface="Azo Sans" panose="020B0603030303020204" pitchFamily="34" charset="77"/>
              </a:rPr>
              <a:t>For the next 10 minutes, create some bridges between the Hindu worldview and Christian worldview that will drive towards the Gospel.</a:t>
            </a:r>
          </a:p>
        </p:txBody>
      </p:sp>
    </p:spTree>
    <p:extLst>
      <p:ext uri="{BB962C8B-B14F-4D97-AF65-F5344CB8AC3E}">
        <p14:creationId xmlns:p14="http://schemas.microsoft.com/office/powerpoint/2010/main" val="216038138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AB37E78-3C02-0AEA-DB18-95B04BCDC00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white and blue background with a blue and green circle&#10;&#10;Description automatically generated">
            <a:extLst>
              <a:ext uri="{FF2B5EF4-FFF2-40B4-BE49-F238E27FC236}">
                <a16:creationId xmlns:a16="http://schemas.microsoft.com/office/drawing/2014/main" id="{09E5F67E-199F-5E03-0A54-E3A9F031DE8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t="1334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8092D8FD-5C43-753A-96EF-EE77DDD1DBEE}"/>
              </a:ext>
            </a:extLst>
          </p:cNvPr>
          <p:cNvSpPr txBox="1"/>
          <p:nvPr/>
        </p:nvSpPr>
        <p:spPr>
          <a:xfrm>
            <a:off x="3762103" y="1280159"/>
            <a:ext cx="8151223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Azo Sans" panose="020B0603030303020204" pitchFamily="34" charset="77"/>
              </a:rPr>
              <a:t>Pray before going</a:t>
            </a:r>
          </a:p>
          <a:p>
            <a:endParaRPr lang="en-US" sz="4000" dirty="0">
              <a:latin typeface="Azo Sans" panose="020B0603030303020204" pitchFamily="34" charset="77"/>
            </a:endParaRPr>
          </a:p>
          <a:p>
            <a:r>
              <a:rPr lang="en-US" sz="4000" dirty="0">
                <a:latin typeface="Azo Sans" panose="020B0603030303020204" pitchFamily="34" charset="77"/>
              </a:rPr>
              <a:t>Share </a:t>
            </a:r>
            <a:r>
              <a:rPr lang="en-US" sz="4000" i="1" dirty="0">
                <a:latin typeface="Azo Sans" panose="020B0603030303020204" pitchFamily="34" charset="77"/>
              </a:rPr>
              <a:t>your </a:t>
            </a:r>
            <a:r>
              <a:rPr lang="en-US" sz="4000" dirty="0">
                <a:latin typeface="Azo Sans" panose="020B0603030303020204" pitchFamily="34" charset="77"/>
              </a:rPr>
              <a:t>story</a:t>
            </a:r>
          </a:p>
          <a:p>
            <a:endParaRPr lang="en-US" sz="4000" dirty="0">
              <a:latin typeface="Azo Sans" panose="020B0603030303020204" pitchFamily="34" charset="77"/>
            </a:endParaRPr>
          </a:p>
          <a:p>
            <a:r>
              <a:rPr lang="en-US" sz="4000" dirty="0">
                <a:latin typeface="Azo Sans" panose="020B0603030303020204" pitchFamily="34" charset="77"/>
              </a:rPr>
              <a:t>Share God’s story</a:t>
            </a:r>
          </a:p>
          <a:p>
            <a:endParaRPr lang="en-US" sz="4000" dirty="0">
              <a:latin typeface="Azo Sans" panose="020B0603030303020204" pitchFamily="34" charset="77"/>
            </a:endParaRPr>
          </a:p>
          <a:p>
            <a:r>
              <a:rPr lang="en-US" sz="4000" dirty="0">
                <a:latin typeface="Azo Sans" panose="020B0603030303020204" pitchFamily="34" charset="77"/>
              </a:rPr>
              <a:t>Invite to worship God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CF559F6A-FAE7-126C-267B-A45A5C1069D4}"/>
              </a:ext>
            </a:extLst>
          </p:cNvPr>
          <p:cNvSpPr txBox="1"/>
          <p:nvPr/>
        </p:nvSpPr>
        <p:spPr>
          <a:xfrm rot="16200000">
            <a:off x="-1604783" y="3044280"/>
            <a:ext cx="5092484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r>
              <a:rPr lang="en-US" sz="4400" dirty="0">
                <a:solidFill>
                  <a:schemeClr val="bg1"/>
                </a:solidFill>
                <a:latin typeface="azo sans"/>
              </a:rPr>
              <a:t>Bridges to the Gospel</a:t>
            </a:r>
            <a:endParaRPr lang="en-US" sz="4400">
              <a:solidFill>
                <a:schemeClr val="bg1"/>
              </a:solidFill>
              <a:latin typeface="azo sans"/>
            </a:endParaRPr>
          </a:p>
        </p:txBody>
      </p:sp>
    </p:spTree>
    <p:extLst>
      <p:ext uri="{BB962C8B-B14F-4D97-AF65-F5344CB8AC3E}">
        <p14:creationId xmlns:p14="http://schemas.microsoft.com/office/powerpoint/2010/main" val="69965467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5973503-CA9C-1617-E380-DE54FCBA461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white and blue background with a blue and green circle&#10;&#10;Description automatically generated">
            <a:extLst>
              <a:ext uri="{FF2B5EF4-FFF2-40B4-BE49-F238E27FC236}">
                <a16:creationId xmlns:a16="http://schemas.microsoft.com/office/drawing/2014/main" id="{6858E7CE-8062-EE63-1BDF-0E66A3D72A7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t="1334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DE07B46A-8CFD-3DE4-0F78-3C301AD893EA}"/>
              </a:ext>
            </a:extLst>
          </p:cNvPr>
          <p:cNvSpPr txBox="1"/>
          <p:nvPr/>
        </p:nvSpPr>
        <p:spPr>
          <a:xfrm>
            <a:off x="3762103" y="1280159"/>
            <a:ext cx="8151223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Azo Sans" panose="020B0603030303020204" pitchFamily="34" charset="77"/>
              </a:rPr>
              <a:t>Family</a:t>
            </a:r>
          </a:p>
          <a:p>
            <a:endParaRPr lang="en-US" sz="4000" dirty="0">
              <a:latin typeface="Azo Sans" panose="020B0603030303020204" pitchFamily="34" charset="77"/>
            </a:endParaRPr>
          </a:p>
          <a:p>
            <a:r>
              <a:rPr lang="en-US" sz="4000" dirty="0">
                <a:latin typeface="Azo Sans" panose="020B0603030303020204" pitchFamily="34" charset="77"/>
              </a:rPr>
              <a:t>Holidays</a:t>
            </a:r>
          </a:p>
          <a:p>
            <a:endParaRPr lang="en-US" sz="4000" dirty="0">
              <a:latin typeface="Azo Sans" panose="020B0603030303020204" pitchFamily="34" charset="77"/>
            </a:endParaRPr>
          </a:p>
          <a:p>
            <a:r>
              <a:rPr lang="en-US" sz="4000" dirty="0">
                <a:latin typeface="Azo Sans" panose="020B0603030303020204" pitchFamily="34" charset="77"/>
              </a:rPr>
              <a:t>Food</a:t>
            </a:r>
          </a:p>
          <a:p>
            <a:endParaRPr lang="en-US" sz="4000" dirty="0">
              <a:latin typeface="Azo Sans" panose="020B0603030303020204" pitchFamily="34" charset="77"/>
            </a:endParaRPr>
          </a:p>
          <a:p>
            <a:r>
              <a:rPr lang="en-US" sz="4000" dirty="0">
                <a:latin typeface="Azo Sans" panose="020B0603030303020204" pitchFamily="34" charset="77"/>
              </a:rPr>
              <a:t>Serving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55B9845C-5122-464A-BB08-ABDFB64F9B97}"/>
              </a:ext>
            </a:extLst>
          </p:cNvPr>
          <p:cNvSpPr txBox="1"/>
          <p:nvPr/>
        </p:nvSpPr>
        <p:spPr>
          <a:xfrm rot="16200000">
            <a:off x="-1911849" y="3044280"/>
            <a:ext cx="5706627" cy="769441"/>
          </a:xfrm>
          <a:prstGeom prst="rect">
            <a:avLst/>
          </a:prstGeom>
          <a:noFill/>
        </p:spPr>
        <p:txBody>
          <a:bodyPr wrap="none" lIns="91440" tIns="45720" rIns="91440" bIns="45720" rtlCol="0" anchor="t">
            <a:spAutoFit/>
          </a:bodyPr>
          <a:lstStyle/>
          <a:p>
            <a:r>
              <a:rPr lang="en-US" sz="4400" dirty="0">
                <a:solidFill>
                  <a:schemeClr val="bg1"/>
                </a:solidFill>
                <a:latin typeface="azo sans"/>
              </a:rPr>
              <a:t>Context for Relationship</a:t>
            </a:r>
            <a:endParaRPr lang="en-US" sz="4400">
              <a:solidFill>
                <a:schemeClr val="bg1"/>
              </a:solidFill>
              <a:latin typeface="azo sans"/>
            </a:endParaRPr>
          </a:p>
        </p:txBody>
      </p:sp>
    </p:spTree>
    <p:extLst>
      <p:ext uri="{BB962C8B-B14F-4D97-AF65-F5344CB8AC3E}">
        <p14:creationId xmlns:p14="http://schemas.microsoft.com/office/powerpoint/2010/main" val="366141671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3790F42-2B6E-1FFD-271B-6547C31E8E0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white and blue background with a blue and green circle&#10;&#10;Description automatically generated">
            <a:extLst>
              <a:ext uri="{FF2B5EF4-FFF2-40B4-BE49-F238E27FC236}">
                <a16:creationId xmlns:a16="http://schemas.microsoft.com/office/drawing/2014/main" id="{7AB3A0D4-0338-6D81-FE9D-4A78ECDB915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t="1334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5DC9A1F9-B7D7-C152-67B5-28FD6514A552}"/>
              </a:ext>
            </a:extLst>
          </p:cNvPr>
          <p:cNvSpPr txBox="1"/>
          <p:nvPr/>
        </p:nvSpPr>
        <p:spPr>
          <a:xfrm>
            <a:off x="3762103" y="1280159"/>
            <a:ext cx="8151223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Azo Sans" panose="020B0603030303020204" pitchFamily="34" charset="77"/>
              </a:rPr>
              <a:t>Overgeneralizing</a:t>
            </a:r>
          </a:p>
          <a:p>
            <a:endParaRPr lang="en-US" sz="4000" dirty="0">
              <a:latin typeface="Azo Sans" panose="020B0603030303020204" pitchFamily="34" charset="77"/>
            </a:endParaRPr>
          </a:p>
          <a:p>
            <a:r>
              <a:rPr lang="en-US" sz="4000" dirty="0">
                <a:latin typeface="Azo Sans" panose="020B0603030303020204" pitchFamily="34" charset="77"/>
              </a:rPr>
              <a:t>Disrespect</a:t>
            </a:r>
          </a:p>
          <a:p>
            <a:endParaRPr lang="en-US" sz="4000" dirty="0">
              <a:latin typeface="Azo Sans" panose="020B0603030303020204" pitchFamily="34" charset="77"/>
            </a:endParaRPr>
          </a:p>
          <a:p>
            <a:r>
              <a:rPr lang="en-US" sz="4000" dirty="0">
                <a:latin typeface="Azo Sans" panose="020B0603030303020204" pitchFamily="34" charset="77"/>
              </a:rPr>
              <a:t>Misplaced focus</a:t>
            </a:r>
          </a:p>
          <a:p>
            <a:endParaRPr lang="en-US" sz="4000" dirty="0">
              <a:latin typeface="Azo Sans" panose="020B0603030303020204" pitchFamily="34" charset="77"/>
            </a:endParaRPr>
          </a:p>
          <a:p>
            <a:r>
              <a:rPr lang="en-US" sz="4000" dirty="0">
                <a:latin typeface="Azo Sans" panose="020B0603030303020204" pitchFamily="34" charset="77"/>
              </a:rPr>
              <a:t>Academic debate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CC0218-7E34-CF5C-82C6-1BED9287FFE3}"/>
              </a:ext>
            </a:extLst>
          </p:cNvPr>
          <p:cNvSpPr txBox="1"/>
          <p:nvPr/>
        </p:nvSpPr>
        <p:spPr>
          <a:xfrm rot="16200000">
            <a:off x="196133" y="3044280"/>
            <a:ext cx="1490664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dirty="0">
                <a:solidFill>
                  <a:schemeClr val="bg1"/>
                </a:solidFill>
              </a:rPr>
              <a:t>Traps</a:t>
            </a:r>
            <a:endParaRPr lang="en-US" sz="4400" dirty="0">
              <a:solidFill>
                <a:schemeClr val="bg1"/>
              </a:solidFill>
              <a:latin typeface="Azo Sans" panose="020B0603030303020204" pitchFamily="34" charset="77"/>
            </a:endParaRPr>
          </a:p>
        </p:txBody>
      </p:sp>
    </p:spTree>
    <p:extLst>
      <p:ext uri="{BB962C8B-B14F-4D97-AF65-F5344CB8AC3E}">
        <p14:creationId xmlns:p14="http://schemas.microsoft.com/office/powerpoint/2010/main" val="87345107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11B2B030-4738-4359-9E46-144B7C8BFF8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117" y="8300"/>
            <a:ext cx="12193117" cy="6849700"/>
          </a:xfrm>
          <a:prstGeom prst="rect">
            <a:avLst/>
          </a:prstGeom>
          <a:solidFill>
            <a:schemeClr val="bg2">
              <a:alpha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E722B2DD-E14D-4972-9D98-5D6E61B1B2D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1144310" cy="6858000"/>
          </a:xfrm>
          <a:prstGeom prst="rect">
            <a:avLst/>
          </a:prstGeom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Content Placeholder 4" descr="A blue map with lines&#10;&#10;Description automatically generated">
            <a:extLst>
              <a:ext uri="{FF2B5EF4-FFF2-40B4-BE49-F238E27FC236}">
                <a16:creationId xmlns:a16="http://schemas.microsoft.com/office/drawing/2014/main" id="{A6A2B30A-4E9B-BD0B-18EA-E03604DD7DD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4"/>
          <a:srcRect b="1196"/>
          <a:stretch/>
        </p:blipFill>
        <p:spPr>
          <a:xfrm>
            <a:off x="20" y="10"/>
            <a:ext cx="12191980" cy="686629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8E272075-C82E-39DB-8925-11087131D1B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32969" y="5962467"/>
            <a:ext cx="449384" cy="649653"/>
          </a:xfrm>
          <a:prstGeom prst="rect">
            <a:avLst/>
          </a:prstGeom>
        </p:spPr>
      </p:pic>
      <p:pic>
        <p:nvPicPr>
          <p:cNvPr id="2" name="Reaching South Asia's UUPGs.mp4">
            <a:hlinkClick r:id="" action="ppaction://media"/>
            <a:extLst>
              <a:ext uri="{FF2B5EF4-FFF2-40B4-BE49-F238E27FC236}">
                <a16:creationId xmlns:a16="http://schemas.microsoft.com/office/drawing/2014/main" id="{341494E3-63DF-B679-02F4-409BC52C5D94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-1117" y="1659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19409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20018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E3B8DFA27B6FF14688A957AFC8AB8C0C" ma:contentTypeVersion="4" ma:contentTypeDescription="Create a new document." ma:contentTypeScope="" ma:versionID="0eaf07c6dc0b329b22a65bc0d8644682">
  <xsd:schema xmlns:xsd="http://www.w3.org/2001/XMLSchema" xmlns:xs="http://www.w3.org/2001/XMLSchema" xmlns:p="http://schemas.microsoft.com/office/2006/metadata/properties" xmlns:ns2="66e7c9de-decb-4cce-a978-72b80274e946" targetNamespace="http://schemas.microsoft.com/office/2006/metadata/properties" ma:root="true" ma:fieldsID="216c286334ab8fb335348176660fc46d" ns2:_="">
    <xsd:import namespace="66e7c9de-decb-4cce-a978-72b80274e946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SearchProperties" minOccurs="0"/>
                <xsd:element ref="ns2:MediaServiceObjectDetectorVersion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6e7c9de-decb-4cce-a978-72b80274e946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SearchProperties" ma:index="10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ObjectDetectorVersions" ma:index="1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86BAEB52-E7D4-4D6B-ADF4-62FA5E49A08D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66e7c9de-decb-4cce-a978-72b80274e946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27E5BD20-76C1-4017-B9E0-A1818DC71D7C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1128</TotalTime>
  <Words>650</Words>
  <Application>Microsoft Office PowerPoint</Application>
  <PresentationFormat>Widescreen</PresentationFormat>
  <Paragraphs>94</Paragraphs>
  <Slides>15</Slides>
  <Notes>8</Notes>
  <HiddenSlides>0</HiddenSlides>
  <MMClips>2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16" baseType="lpstr"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Important deities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Shirey, Ethan</dc:creator>
  <cp:lastModifiedBy>Roberts, Kyle</cp:lastModifiedBy>
  <cp:revision>22</cp:revision>
  <dcterms:created xsi:type="dcterms:W3CDTF">2024-10-18T21:07:06Z</dcterms:created>
  <dcterms:modified xsi:type="dcterms:W3CDTF">2025-02-19T20:02:51Z</dcterms:modified>
</cp:coreProperties>
</file>