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257" r:id="rId6"/>
    <p:sldId id="341" r:id="rId7"/>
    <p:sldId id="343" r:id="rId8"/>
    <p:sldId id="342" r:id="rId9"/>
    <p:sldId id="344" r:id="rId10"/>
    <p:sldId id="345" r:id="rId11"/>
    <p:sldId id="348" r:id="rId12"/>
    <p:sldId id="346" r:id="rId13"/>
    <p:sldId id="349" r:id="rId14"/>
    <p:sldId id="347" r:id="rId15"/>
    <p:sldId id="350" r:id="rId16"/>
    <p:sldId id="351" r:id="rId17"/>
    <p:sldId id="352" r:id="rId18"/>
    <p:sldId id="353" r:id="rId19"/>
    <p:sldId id="261" r:id="rId20"/>
    <p:sldId id="333" r:id="rId21"/>
    <p:sldId id="354" r:id="rId22"/>
    <p:sldId id="355" r:id="rId23"/>
    <p:sldId id="356" r:id="rId24"/>
    <p:sldId id="357" r:id="rId25"/>
    <p:sldId id="358" r:id="rId26"/>
    <p:sldId id="363" r:id="rId27"/>
    <p:sldId id="364" r:id="rId28"/>
    <p:sldId id="365" r:id="rId29"/>
    <p:sldId id="366" r:id="rId30"/>
    <p:sldId id="367" r:id="rId31"/>
    <p:sldId id="374" r:id="rId32"/>
    <p:sldId id="359" r:id="rId33"/>
    <p:sldId id="262" r:id="rId34"/>
    <p:sldId id="369" r:id="rId35"/>
    <p:sldId id="361" r:id="rId36"/>
    <p:sldId id="362" r:id="rId37"/>
    <p:sldId id="368" r:id="rId38"/>
    <p:sldId id="360" r:id="rId39"/>
    <p:sldId id="370" r:id="rId40"/>
    <p:sldId id="372" r:id="rId41"/>
    <p:sldId id="373" r:id="rId42"/>
    <p:sldId id="371" r:id="rId43"/>
    <p:sldId id="26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10334DB-BA01-A14B-8825-E7AD2BF27305}">
          <p14:sldIdLst>
            <p14:sldId id="256"/>
            <p14:sldId id="257"/>
            <p14:sldId id="341"/>
            <p14:sldId id="343"/>
            <p14:sldId id="342"/>
            <p14:sldId id="344"/>
            <p14:sldId id="345"/>
            <p14:sldId id="348"/>
            <p14:sldId id="346"/>
            <p14:sldId id="349"/>
            <p14:sldId id="347"/>
            <p14:sldId id="350"/>
            <p14:sldId id="351"/>
            <p14:sldId id="352"/>
            <p14:sldId id="353"/>
            <p14:sldId id="261"/>
            <p14:sldId id="333"/>
            <p14:sldId id="354"/>
            <p14:sldId id="355"/>
            <p14:sldId id="356"/>
            <p14:sldId id="357"/>
            <p14:sldId id="358"/>
            <p14:sldId id="363"/>
            <p14:sldId id="364"/>
            <p14:sldId id="365"/>
            <p14:sldId id="366"/>
            <p14:sldId id="367"/>
            <p14:sldId id="374"/>
            <p14:sldId id="359"/>
            <p14:sldId id="262"/>
            <p14:sldId id="369"/>
            <p14:sldId id="361"/>
            <p14:sldId id="362"/>
            <p14:sldId id="368"/>
            <p14:sldId id="360"/>
            <p14:sldId id="370"/>
            <p14:sldId id="372"/>
            <p14:sldId id="373"/>
          </p14:sldIdLst>
        </p14:section>
        <p14:section name="Untitled Section" id="{40B7DD70-1ADD-F540-AC92-1FE2BBFC6BBA}">
          <p14:sldIdLst>
            <p14:sldId id="371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D4F"/>
    <a:srgbClr val="11A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DBBFB3-1828-A20C-4703-DD5234AA818D}" v="165" dt="2025-01-26T22:22:39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785"/>
  </p:normalViewPr>
  <p:slideViewPr>
    <p:cSldViewPr snapToGrid="0">
      <p:cViewPr varScale="1">
        <p:scale>
          <a:sx n="93" d="100"/>
          <a:sy n="93" d="100"/>
        </p:scale>
        <p:origin x="21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6A308-7837-AE43-9739-82159FAE393E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7D0E8-D650-7447-9BC1-52F077B2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59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26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4B1D5-DEE8-7A3D-47D7-AE39315E7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EFDA59-E359-06A1-BDEB-C3F2A4F7C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06BCE8-11DB-D89B-AAF4-6BE043602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EA7AD-C01D-E8B6-9F81-E467355F8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06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17AE4-4FC0-E2CC-7397-AA4949F32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1E2FCA-2D09-BD3A-F3A6-07F52D0F6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552031-EEE8-D8A8-4D94-45EE876CA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B7AB1-851C-B766-4550-D5ECEA1B0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38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9A542-FE47-F393-EF20-E1E78086C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AE67E-879B-6FCA-8B12-E81324A30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AA3796-3A86-2C5E-E2C8-D43A0681B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A2179-0D11-538B-192E-A801BEE113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18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E2BBA-8BC3-294A-E6DC-1E5F86AD5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7AF4F-1525-1FE1-55A8-B0D9DD54E3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33F83B-AD1A-86A7-FCB8-203A5A1FE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7622A-9178-2E59-C72C-3722E60887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A2B02-141A-5995-9691-BBD4515F2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466BBC-C4BC-CFF7-9945-0A446BD0A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0AB8D3-0198-1F32-D51F-F1F075C18C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F8E27-03CF-08D0-85BF-939BB1561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88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72D62-E71B-8B43-7788-51159CD3E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EF515C-11D4-197C-2F25-CD7CA4AFF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094CA8-5765-C5FB-29D9-D37CFB0A6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5A2BB-3806-BA59-9549-ACAE5F30A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39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68A2D-FA2F-A1A6-23C5-D0471EAE4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B0FA9-7EA8-708E-F9A9-D358DC78C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404BC-DCE7-02E9-3CB2-A3DCE2F29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5E086-C790-3CB7-8F0B-96836AA64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50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CEE12-EB78-FE28-6C7F-0663D0CBD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342072-1001-D5A9-46F1-DB13054E5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A21300-E04A-E3B9-3AEE-9EF853D40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1C3D-589B-1087-385F-E5251CFC9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62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4B048-0793-BA4A-A100-D7AD2F4B4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8F7BB-1714-7FE2-C980-1DF650C99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0D0244-E719-6490-701C-FE35B30E53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8C707-9C25-06E4-C619-EA40E6E83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89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9C9B2-4A9D-57C7-2AEE-3AFDBA375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F46971-8AB9-CAB8-9802-584E999C0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9EEA9-2A13-3457-0A6B-991FC2DB0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445B9-A4B8-E4CE-44BA-049A2F21B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92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D1C9D-1756-E699-0C33-E92EAAAA2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E44C86-A09D-131D-0A1D-C9E9BCCB0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62941-F824-1F94-7825-39E55E3E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7464F-66A0-C9D1-4D47-DDCB62E151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67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69518-4907-B876-4C85-8A25B5481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A56ED-02EE-82E4-AAFE-0EC654537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6169F-1238-2F36-65C5-65E5188DC0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5B29B-7275-5197-850E-744FFD311D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62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9FCE7-9073-4F27-95F1-D96CBC0B2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A20389-4C83-2823-F703-F89C0DEDB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F18F8C-45B8-22F2-2DFF-0EC636DF3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504BB-DA15-D260-EEF8-768784C7B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96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43EC8-1062-99C6-784F-208226132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07D309-8E72-9825-CA7F-822278E0B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29D39F-A7D3-BB90-0F2C-2806A6C14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E7683-80B3-1A4C-38E8-2AC728E2C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95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7E28B-094D-B36A-C657-059A211C4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1AFF87-4B8E-B7E9-6A13-0903B6BD3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B93A55-4A76-265F-D8A2-7E082C092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49B05-9C5F-8339-E358-1E8ECA4F0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96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78AC0-36B2-1746-7C85-AA918BBA9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BC578D-D496-1ECB-D33D-36977768C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49521-B203-E1BC-811C-81B28BA35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3F6FD-3CF6-E57C-64DC-93B3BDB78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5763B-D871-E491-AE96-9414E4E3A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ECA57-1444-61BA-DA6F-6B3D726A7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B3BB5B-5455-A500-E2F3-C2A7C195F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87160-875F-BA7A-59B9-305F43654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2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6FDE7-5E35-E89F-A924-5263FCE2F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1DFAA6-8EA5-DF89-EB59-0E1365FAE2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4A42F6-7077-14B9-15B7-B973C3F99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6F20B-A181-C246-E102-E3578280F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09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A27E9-418F-447F-9722-11EA6F494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D6DD0-2656-9CF1-5C53-C20530A683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A8E1E4-3724-DE64-FEBB-9AEE300E4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7628D-4957-C367-8E0C-3B69DC714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51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9B1CD-270D-49B1-651D-C43B23281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C7AB3F-0DDF-35DC-F734-01F11007F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94F1AB-051C-5FEB-C4A7-8AE77D5A4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0E473-929F-BEE4-5F3B-BEB10CD3F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00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FAD80-B8ED-6BCB-05B9-2D34CAD4A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18C66F-54C5-4A3B-F201-4794C66A36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38367D-BC6F-E385-3E33-0C51CD53B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B4B47-A8E6-AB1A-2B37-1E6588C8C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75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8F2ED-273E-9949-CD1A-FE79BDA12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41400F-7578-9B56-058C-63CD03D0B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D6312-4DC1-CB71-4E93-99EAADA86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3FA0-9DBA-F401-E550-CC90ED593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1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ED2DD-D31D-D6CC-AA3B-1116F9465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D8BB9-1598-2E89-BBFD-E4D9C4182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3E75FA-C47A-64E5-412A-95E1AD150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C7D48-C776-16AB-9E03-4A188EA36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D0E8-D650-7447-9BC1-52F077B2AF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0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07296-173D-DCFA-A177-A02A64692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5D4C3A-5006-89AF-1608-59ED1D4DB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2C4AB-02D9-D983-E8B7-71E6CB875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C345-59A3-1242-882C-DC2815E14F9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E39E7-83E7-DFA0-4D89-0CDBDBB37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C5A51-D2E6-ED11-7AAB-5C63475E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A0FB-9065-424A-AB43-1A69A51E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3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CA521-2B1D-65D5-DF85-65A7D609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9718B-E603-3F5A-F483-713E516C4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DE1D7-5D77-E872-BA42-EF585556E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C345-59A3-1242-882C-DC2815E14F9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53A02-347E-F48F-C890-2AFC180B6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1F235-E829-AC3B-D1A3-81DA6695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A0FB-9065-424A-AB43-1A69A51E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99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4CEBA8-1821-FCC3-6CD4-E762FBE7F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F5FE1-FF71-4288-7D73-DE56EA7C6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EA879-4C69-BCCB-A208-8980A8D96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C345-59A3-1242-882C-DC2815E14F9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66431-9DE0-F106-DF1D-29A91EA22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14D27-5CB1-3C6C-C91F-A6CE0B6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A0FB-9065-424A-AB43-1A69A51E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63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3603765-94C9-A5DA-5D4D-6A4D874025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1403" y="2994738"/>
            <a:ext cx="2530997" cy="868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9AD16-2B4B-2F4D-13CC-BBF484612F4C}"/>
              </a:ext>
            </a:extLst>
          </p:cNvPr>
          <p:cNvSpPr/>
          <p:nvPr userDrawn="1"/>
        </p:nvSpPr>
        <p:spPr>
          <a:xfrm>
            <a:off x="609600" y="685800"/>
            <a:ext cx="10972800" cy="548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71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C707F-43FF-B002-3F91-85DD13EED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168E4-0D25-4525-43F2-30CCAD357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75A6D-7102-8428-6C74-8854ADCA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C345-59A3-1242-882C-DC2815E14F9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920E6-0B81-3387-3E1A-685139005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7711B-1385-FC43-1967-22A750F3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A0FB-9065-424A-AB43-1A69A51E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34C48-CB88-938B-F75C-CA53DDA4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05C83-FC14-6157-3A9E-A61D7A2EA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1C183-888F-E677-1F87-BB13DDE4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C345-59A3-1242-882C-DC2815E14F9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FD25-ECC5-95E6-E534-EE4479AB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C4A79-6119-8C75-DA88-DBA0F841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A0FB-9065-424A-AB43-1A69A51E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7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AA54-F06E-4F98-E253-0DDA1731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72987-088A-B2A6-EF1D-988DDD5B9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AE03B-9A5D-32F2-91B8-DDC386C7C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A173B-14DF-165C-CF38-FDD089BD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C345-59A3-1242-882C-DC2815E14F9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1C82D-E574-F796-4E1C-04070279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29F2C-FA7D-F379-DAE1-16E52F1D1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A0FB-9065-424A-AB43-1A69A51E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0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9048-B786-666A-9F74-12E73EFF1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E9B87-D65E-CD69-BCB7-B773DB526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47A91-6969-B517-A507-E6C3F564B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0E7A8-DF99-4E26-89FB-3FB9776CA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84CB2-46FC-D4A1-7AB8-0884089410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83E1EC-3D50-1C53-808E-18F69927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C345-59A3-1242-882C-DC2815E14F9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21A0D-A6E5-1732-F9C3-D6482784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B9E78D-1A94-B7DD-3422-B58F1FF80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A0FB-9065-424A-AB43-1A69A51E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4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81F1B-5E6E-BB60-D8E3-5E07CC76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7C743-6FA9-3BB4-4A37-02C47F70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C345-59A3-1242-882C-DC2815E14F9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9C5621-CFA9-DB37-3DE1-F23289DFA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01051-E3F6-CBEF-F1AB-2984BEEC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A0FB-9065-424A-AB43-1A69A51E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71AF05-9047-E28C-E3ED-E488FBDA2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C345-59A3-1242-882C-DC2815E14F9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38AE37-3DB3-9533-127C-8A5734D0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5B185-63BC-7B5A-DF0B-DCBEB378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A0FB-9065-424A-AB43-1A69A51E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77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627E-5A52-D72D-0CCF-74182DA4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D4924-8F99-ABE0-E4C3-7B6D8F953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7060F-0E59-B5A9-9E06-BC6064412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F19FC-BAA4-94FD-D779-3B0E497BF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C345-59A3-1242-882C-DC2815E14F9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F12F9-94ED-AEE3-10AA-AFA790839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67990-D165-917D-4F0A-B533B6B5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A0FB-9065-424A-AB43-1A69A51E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0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EFA26-86CF-B268-3CAC-ACBFDF3F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E47B7-A787-A062-8F30-C36B9C666B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7F51-C9A3-27DE-A4AF-242C45BB4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2D8AD-D385-CFCC-395A-31FA91C3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C345-59A3-1242-882C-DC2815E14F9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8BA37-D603-CBC9-9E7B-B9E8C6F1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BE501-5B64-FE77-CF9E-8E61A101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A0FB-9065-424A-AB43-1A69A51E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D7FB4C-1651-15BB-6BDF-D31966473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D52D3-8A54-9616-67E4-FFD386D1F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939D7-CCA0-187E-2FAE-D4B220C2AF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62C345-59A3-1242-882C-DC2815E14F9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7A34D-B9D1-35A6-D494-1B3EA5829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C8F7A-30AB-C033-51FC-8160A81D0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2AA0FB-9065-424A-AB43-1A69A51E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5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e.imb.org/prayer-resources/" TargetMode="External"/><Relationship Id="rId3" Type="http://schemas.openxmlformats.org/officeDocument/2006/relationships/image" Target="../media/image6.emf"/><Relationship Id="rId7" Type="http://schemas.openxmlformats.org/officeDocument/2006/relationships/hyperlink" Target="mailto:Prayer@imb.or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mb.org/pray/" TargetMode="External"/><Relationship Id="rId5" Type="http://schemas.openxmlformats.org/officeDocument/2006/relationships/hyperlink" Target="https://imb.pathwright.com/library/a-voice-for-the-nations-a-course-on-prayer-163951/358120/about/" TargetMode="External"/><Relationship Id="rId4" Type="http://schemas.openxmlformats.org/officeDocument/2006/relationships/hyperlink" Target="https://joshuaproject.net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AEB5-A1B7-83B4-002A-65F12C212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913FF-C82B-4926-2B22-0A79543C65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B6CC8EC5-1037-DCC4-0E75-7AD7E441E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77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4B7C72-6176-EF51-672C-4249E225C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C906D2A-C344-F68D-7410-EF3788EE5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and blue background with a blue and green circle&#10;&#10;Description automatically generated">
            <a:extLst>
              <a:ext uri="{FF2B5EF4-FFF2-40B4-BE49-F238E27FC236}">
                <a16:creationId xmlns:a16="http://schemas.microsoft.com/office/drawing/2014/main" id="{F8C41151-0471-1D75-4F20-7D13AB953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9D562C-876E-82F3-2508-5E67C6E30291}"/>
              </a:ext>
            </a:extLst>
          </p:cNvPr>
          <p:cNvSpPr txBox="1"/>
          <p:nvPr/>
        </p:nvSpPr>
        <p:spPr>
          <a:xfrm>
            <a:off x="3099880" y="272375"/>
            <a:ext cx="7756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zo Sans" panose="020B0603030303020204" pitchFamily="34" charset="77"/>
              </a:rPr>
              <a:t>A Framework for Prayer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FD71C-865A-2B44-3A75-2F06C38A0592}"/>
              </a:ext>
            </a:extLst>
          </p:cNvPr>
          <p:cNvSpPr txBox="1"/>
          <p:nvPr/>
        </p:nvSpPr>
        <p:spPr>
          <a:xfrm>
            <a:off x="3540868" y="1328691"/>
            <a:ext cx="682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Lostness</a:t>
            </a:r>
            <a:r>
              <a:rPr lang="en-US" sz="2400" dirty="0"/>
              <a:t> – </a:t>
            </a:r>
            <a:r>
              <a:rPr lang="en-US" sz="2400" i="1" dirty="0"/>
              <a:t>The world’s greatest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C0B80-CC55-CB9E-FDE6-D9F48A1D5A3F}"/>
              </a:ext>
            </a:extLst>
          </p:cNvPr>
          <p:cNvSpPr txBox="1"/>
          <p:nvPr/>
        </p:nvSpPr>
        <p:spPr>
          <a:xfrm flipH="1">
            <a:off x="3540868" y="2107223"/>
            <a:ext cx="7003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Gospel Advance </a:t>
            </a:r>
            <a:r>
              <a:rPr lang="en-US" dirty="0"/>
              <a:t>– </a:t>
            </a:r>
            <a:r>
              <a:rPr lang="en-US" sz="2400" i="1" dirty="0"/>
              <a:t>The only solution to the world’s greatest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F9E85-57BA-8F24-1730-CC84DE403E05}"/>
              </a:ext>
            </a:extLst>
          </p:cNvPr>
          <p:cNvSpPr txBox="1"/>
          <p:nvPr/>
        </p:nvSpPr>
        <p:spPr>
          <a:xfrm>
            <a:off x="3540868" y="3249038"/>
            <a:ext cx="7684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Global Church </a:t>
            </a:r>
            <a:r>
              <a:rPr lang="en-US" sz="2400" i="1" dirty="0"/>
              <a:t>– The body of Christ, around the world, including Southern Baptists and global missionary partners.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777F7-C462-6522-AF9F-B436A43EA6C2}"/>
              </a:ext>
            </a:extLst>
          </p:cNvPr>
          <p:cNvSpPr txBox="1"/>
          <p:nvPr/>
        </p:nvSpPr>
        <p:spPr>
          <a:xfrm>
            <a:off x="3540868" y="4760185"/>
            <a:ext cx="7684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Missionary Presence </a:t>
            </a:r>
            <a:r>
              <a:rPr lang="en-US" sz="2400" i="1" dirty="0"/>
              <a:t>– This is the way the good news gets to the nations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19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B16FF-BEF1-BC05-FB38-E6381EF3D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93847E72-7A7C-093B-6E89-A0889CD99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434A42-936C-E498-1D1F-69D4DB92EDF9}"/>
              </a:ext>
            </a:extLst>
          </p:cNvPr>
          <p:cNvSpPr txBox="1"/>
          <p:nvPr/>
        </p:nvSpPr>
        <p:spPr>
          <a:xfrm>
            <a:off x="731519" y="475488"/>
            <a:ext cx="810119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rgbClr val="202D4F"/>
                </a:solidFill>
                <a:latin typeface="Azo Sans"/>
              </a:rPr>
              <a:t> Table Prayer:  The Lost</a:t>
            </a:r>
            <a:endParaRPr lang="en-US" sz="4800" b="1" dirty="0">
              <a:solidFill>
                <a:srgbClr val="202D4F"/>
              </a:solidFill>
              <a:latin typeface="Azo Sans" panose="020B0603030303020204" pitchFamily="34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B12F1F-E4CD-7CBD-619C-75A21AA33AEF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35880F-3C63-9C5E-6251-A7C2281CA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DC0F35-E049-55A7-D970-7DCD2D1D9CB7}"/>
              </a:ext>
            </a:extLst>
          </p:cNvPr>
          <p:cNvSpPr txBox="1"/>
          <p:nvPr/>
        </p:nvSpPr>
        <p:spPr>
          <a:xfrm>
            <a:off x="1381328" y="2042809"/>
            <a:ext cx="88716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Pray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Those who have never heard the good news of Jesus to hear and repent of their sin, placing their faith in Jesus Christ as Lord.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God to powerfully transform lives in every nation, tribe, people, and language.</a:t>
            </a:r>
          </a:p>
        </p:txBody>
      </p:sp>
    </p:spTree>
    <p:extLst>
      <p:ext uri="{BB962C8B-B14F-4D97-AF65-F5344CB8AC3E}">
        <p14:creationId xmlns:p14="http://schemas.microsoft.com/office/powerpoint/2010/main" val="2657872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9F210-6A84-E629-9E6B-73A2EEAEC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7B23F707-4DC6-77C9-D64A-A392059DA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B5FFC8-D219-D886-C7E7-7B621C6491C3}"/>
              </a:ext>
            </a:extLst>
          </p:cNvPr>
          <p:cNvSpPr txBox="1"/>
          <p:nvPr/>
        </p:nvSpPr>
        <p:spPr>
          <a:xfrm>
            <a:off x="731519" y="475488"/>
            <a:ext cx="973544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rgbClr val="202D4F"/>
                </a:solidFill>
                <a:latin typeface="Azo Sans"/>
              </a:rPr>
              <a:t> Table Prayer:  Gospel Advance</a:t>
            </a:r>
            <a:endParaRPr lang="en-US" sz="4800" b="1" dirty="0">
              <a:solidFill>
                <a:srgbClr val="202D4F"/>
              </a:solidFill>
              <a:latin typeface="Azo Sans" panose="020B0603030303020204" pitchFamily="34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C880E-67D3-09CC-AAE9-E8E4A0E3F520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5058F1-19F4-0EC9-2169-020A23544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1F63C-631B-4CEB-3827-48F607963C9A}"/>
              </a:ext>
            </a:extLst>
          </p:cNvPr>
          <p:cNvSpPr txBox="1"/>
          <p:nvPr/>
        </p:nvSpPr>
        <p:spPr>
          <a:xfrm>
            <a:off x="731519" y="1779713"/>
            <a:ext cx="108901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Ask for God to send out laborers into the harvest field</a:t>
            </a:r>
          </a:p>
          <a:p>
            <a:endParaRPr lang="en-US" sz="2800" dirty="0"/>
          </a:p>
          <a:p>
            <a:r>
              <a:rPr lang="en-US" sz="2800" dirty="0"/>
              <a:t>Pray for:	Open hearts (Acts 16:14)</a:t>
            </a:r>
          </a:p>
          <a:p>
            <a:r>
              <a:rPr lang="en-US" sz="2800" dirty="0"/>
              <a:t>		Open doors (Colossians 4:3-4)</a:t>
            </a:r>
          </a:p>
          <a:p>
            <a:r>
              <a:rPr lang="en-US" sz="2800" dirty="0"/>
              <a:t>		Open mouths (Ephesians 6:18-20)</a:t>
            </a:r>
          </a:p>
          <a:p>
            <a:r>
              <a:rPr lang="en-US" sz="2800" dirty="0"/>
              <a:t>		Gospel access that leads to gospel belief and gospel 				multiplication among the lost</a:t>
            </a:r>
          </a:p>
          <a:p>
            <a:r>
              <a:rPr lang="en-US" sz="2800" dirty="0"/>
              <a:t>		Missionaries and missionary teams so that the gospel will 			spread rapidly</a:t>
            </a:r>
          </a:p>
        </p:txBody>
      </p:sp>
    </p:spTree>
    <p:extLst>
      <p:ext uri="{BB962C8B-B14F-4D97-AF65-F5344CB8AC3E}">
        <p14:creationId xmlns:p14="http://schemas.microsoft.com/office/powerpoint/2010/main" val="210326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7AE72-2560-B155-3CBB-D12F5FB4A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2E9725A6-4026-E9AC-E04D-5C755B678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4E66B2A-3A0A-3E1D-D95C-1CA245780E2D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374194-3700-50FD-AF36-FAB276926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B6ECA8-885A-1527-F60C-025C3FB03125}"/>
              </a:ext>
            </a:extLst>
          </p:cNvPr>
          <p:cNvSpPr txBox="1"/>
          <p:nvPr/>
        </p:nvSpPr>
        <p:spPr>
          <a:xfrm>
            <a:off x="1019946" y="459016"/>
            <a:ext cx="10601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zo Sans" panose="020B0603030303020204" pitchFamily="34" charset="77"/>
              </a:rPr>
              <a:t>Table Prayer:  The Global Church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1D74B-2B5D-A006-E7C3-79D260B19857}"/>
              </a:ext>
            </a:extLst>
          </p:cNvPr>
          <p:cNvSpPr txBox="1"/>
          <p:nvPr/>
        </p:nvSpPr>
        <p:spPr>
          <a:xfrm>
            <a:off x="1019946" y="1700155"/>
            <a:ext cx="93302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Pray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Church to be unified and focused on fulfilling the Great Commission.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globalization of missions.  This refers to people being sent out from many different countries, all with the same task of addressing the world’s greatest problem of lostness.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God to unify His Church around the world and keep us focused on fulfilling the Great Commission.</a:t>
            </a:r>
          </a:p>
        </p:txBody>
      </p:sp>
    </p:spTree>
    <p:extLst>
      <p:ext uri="{BB962C8B-B14F-4D97-AF65-F5344CB8AC3E}">
        <p14:creationId xmlns:p14="http://schemas.microsoft.com/office/powerpoint/2010/main" val="1043931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EE97B-1078-DFA7-BFE5-79C475152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349C7A1E-DB9D-6074-82BD-F357163E0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8" y="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15C947-B765-06D5-F36B-0A55C6F5BE65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D2254B-67F9-D4AB-BA20-47C1C105C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6BC23-1F7E-F136-6C72-03006D554950}"/>
              </a:ext>
            </a:extLst>
          </p:cNvPr>
          <p:cNvSpPr txBox="1"/>
          <p:nvPr/>
        </p:nvSpPr>
        <p:spPr>
          <a:xfrm>
            <a:off x="803275" y="476966"/>
            <a:ext cx="10369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zo Sans" panose="020B0603030303020204" pitchFamily="34" charset="77"/>
              </a:rPr>
              <a:t>Table Prayer:  Missionary Presence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7677C-3EE4-EFB1-4D0C-F3A081ADD975}"/>
              </a:ext>
            </a:extLst>
          </p:cNvPr>
          <p:cNvSpPr txBox="1"/>
          <p:nvPr/>
        </p:nvSpPr>
        <p:spPr>
          <a:xfrm>
            <a:off x="1741157" y="1770434"/>
            <a:ext cx="88944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Pray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Missionary access.  Pray for God to send out laborers into the harvest field to plant churches and support and grow local work where churches are already present.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God to sustain missionaries on the field, care for their families, and give them the endurance to stay and minister cross-culturally.</a:t>
            </a:r>
          </a:p>
        </p:txBody>
      </p:sp>
    </p:spTree>
    <p:extLst>
      <p:ext uri="{BB962C8B-B14F-4D97-AF65-F5344CB8AC3E}">
        <p14:creationId xmlns:p14="http://schemas.microsoft.com/office/powerpoint/2010/main" val="2015156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17288-EAFB-8B2F-F156-5F9385D1F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4E08706D-E4B4-19ED-3B5D-DA4112425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3F524E7-E38B-5DA5-FB04-535F81DD9183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AD07E8-22A9-267D-3073-33823E841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511688-8B73-F4E8-5570-7EB3BDAE5865}"/>
              </a:ext>
            </a:extLst>
          </p:cNvPr>
          <p:cNvSpPr txBox="1"/>
          <p:nvPr/>
        </p:nvSpPr>
        <p:spPr>
          <a:xfrm>
            <a:off x="669751" y="684492"/>
            <a:ext cx="93329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zo Sans" panose="020B0603030303020204" pitchFamily="34" charset="77"/>
              </a:rPr>
              <a:t>Story #3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119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ue map with lines&#10;&#10;Description automatically generated">
            <a:extLst>
              <a:ext uri="{FF2B5EF4-FFF2-40B4-BE49-F238E27FC236}">
                <a16:creationId xmlns:a16="http://schemas.microsoft.com/office/drawing/2014/main" id="{A6A2B30A-4E9B-BD0B-18EA-E03604DD7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196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272075-C82E-39DB-8925-11087131D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69" y="5962467"/>
            <a:ext cx="449384" cy="649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D90F40-3B15-6BCC-8B43-DC206A1966C8}"/>
              </a:ext>
            </a:extLst>
          </p:cNvPr>
          <p:cNvSpPr txBox="1"/>
          <p:nvPr/>
        </p:nvSpPr>
        <p:spPr>
          <a:xfrm>
            <a:off x="1773382" y="955964"/>
            <a:ext cx="86036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Ways to develop and maintain a strong prayer emphasis for missions in your church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504C3B-5F9A-3590-2A77-89911AA652FE}"/>
              </a:ext>
            </a:extLst>
          </p:cNvPr>
          <p:cNvSpPr txBox="1"/>
          <p:nvPr/>
        </p:nvSpPr>
        <p:spPr>
          <a:xfrm>
            <a:off x="2604655" y="3629983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pperplate Gothic Bold" panose="020E0705020206020404" pitchFamily="34" charset="77"/>
              </a:rPr>
              <a:t>Broad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31125E-28A8-1E65-1629-1EEE3018CCEF}"/>
              </a:ext>
            </a:extLst>
          </p:cNvPr>
          <p:cNvSpPr txBox="1"/>
          <p:nvPr/>
        </p:nvSpPr>
        <p:spPr>
          <a:xfrm>
            <a:off x="7523018" y="4599479"/>
            <a:ext cx="2549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Deep</a:t>
            </a:r>
          </a:p>
        </p:txBody>
      </p:sp>
    </p:spTree>
    <p:extLst>
      <p:ext uri="{BB962C8B-B14F-4D97-AF65-F5344CB8AC3E}">
        <p14:creationId xmlns:p14="http://schemas.microsoft.com/office/powerpoint/2010/main" val="3341940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965FF6-E9A3-0BF2-2CEC-3CD7C670D7C7}"/>
              </a:ext>
            </a:extLst>
          </p:cNvPr>
          <p:cNvSpPr txBox="1"/>
          <p:nvPr/>
        </p:nvSpPr>
        <p:spPr>
          <a:xfrm>
            <a:off x="609600" y="1720839"/>
            <a:ext cx="6771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Azo Sans" panose="020B0603030303020204" pitchFamily="34" charset="77"/>
              </a:rPr>
              <a:t>Broad strategies</a:t>
            </a:r>
          </a:p>
        </p:txBody>
      </p:sp>
    </p:spTree>
    <p:extLst>
      <p:ext uri="{BB962C8B-B14F-4D97-AF65-F5344CB8AC3E}">
        <p14:creationId xmlns:p14="http://schemas.microsoft.com/office/powerpoint/2010/main" val="3071347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53C99-1768-EB2D-20DA-58AB7C3D4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F6F939B4-619A-ABCA-7C2A-8569BF4D7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78A524-A518-1E8F-EE57-D233F212231C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30A158-AEDC-030A-3FF6-2DE199D10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641E11-4F8A-22CE-5B89-5D606430D0E5}"/>
              </a:ext>
            </a:extLst>
          </p:cNvPr>
          <p:cNvSpPr txBox="1"/>
          <p:nvPr/>
        </p:nvSpPr>
        <p:spPr>
          <a:xfrm>
            <a:off x="669751" y="684492"/>
            <a:ext cx="93329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zo Sans" panose="020B0603030303020204" pitchFamily="34" charset="77"/>
              </a:rPr>
              <a:t>Loving the Lost through Prayer</a:t>
            </a:r>
          </a:p>
          <a:p>
            <a:r>
              <a:rPr lang="en-US" dirty="0"/>
              <a:t>52 people groups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6BCDE-1E03-AFD0-9979-1EC684A77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0" y="1397000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68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AD543-D027-B56B-960B-0B4E5BFFD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02CAC411-23AD-DD27-E72E-602FCDE44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30D4053-D3F8-AE96-3B3B-0E30EE02C518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8C5F06-85EE-059B-AECC-06255ABEC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440306-3DA9-1AD2-B94C-A80FA470532A}"/>
              </a:ext>
            </a:extLst>
          </p:cNvPr>
          <p:cNvSpPr txBox="1"/>
          <p:nvPr/>
        </p:nvSpPr>
        <p:spPr>
          <a:xfrm>
            <a:off x="669751" y="684492"/>
            <a:ext cx="93329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zo Sans" panose="020B0603030303020204" pitchFamily="34" charset="77"/>
              </a:rPr>
              <a:t>Prayer Points</a:t>
            </a:r>
          </a:p>
          <a:p>
            <a:r>
              <a:rPr lang="en-US" dirty="0"/>
              <a:t>- Monthly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9C18A-1A51-8F27-6738-6F0BF4C9F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499" y="1571847"/>
            <a:ext cx="3613653" cy="36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06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DC9B4928-FE62-A5A4-C4B3-7BAB13AD8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844D59-9EE3-F79B-7513-67F49FD4AE2A}"/>
              </a:ext>
            </a:extLst>
          </p:cNvPr>
          <p:cNvSpPr txBox="1"/>
          <p:nvPr/>
        </p:nvSpPr>
        <p:spPr>
          <a:xfrm>
            <a:off x="731520" y="475488"/>
            <a:ext cx="578601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rgbClr val="202D4F"/>
                </a:solidFill>
                <a:latin typeface="Azo Sans"/>
              </a:rPr>
              <a:t>Missions College</a:t>
            </a:r>
            <a:endParaRPr lang="en-US" sz="4800" b="1" dirty="0">
              <a:solidFill>
                <a:srgbClr val="202D4F"/>
              </a:solidFill>
              <a:latin typeface="Azo Sans" panose="020B0603030303020204" pitchFamily="34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98CA3-9A5B-BE8E-8A52-E82F43FDF883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D54A1-A4BE-B657-CA6A-E34CE00E5DCE}"/>
              </a:ext>
            </a:extLst>
          </p:cNvPr>
          <p:cNvSpPr txBox="1"/>
          <p:nvPr/>
        </p:nvSpPr>
        <p:spPr>
          <a:xfrm>
            <a:off x="803275" y="1715990"/>
            <a:ext cx="104140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202D4F"/>
                </a:solidFill>
                <a:latin typeface="Azo Sans" panose="020B0603030303020204" pitchFamily="34" charset="77"/>
              </a:rPr>
              <a:t>Creative ways for</a:t>
            </a:r>
          </a:p>
          <a:p>
            <a:pPr algn="ctr"/>
            <a:r>
              <a:rPr lang="en-US" sz="4400" dirty="0">
                <a:solidFill>
                  <a:srgbClr val="202D4F"/>
                </a:solidFill>
                <a:latin typeface="Azo Sans" panose="020B0603030303020204" pitchFamily="34" charset="77"/>
              </a:rPr>
              <a:t>Developing and Maintaining a Strong Prayer Emphasis for Missions in your Church</a:t>
            </a:r>
          </a:p>
          <a:p>
            <a:pPr algn="ctr"/>
            <a:endParaRPr lang="en-US" sz="4400" dirty="0">
              <a:solidFill>
                <a:srgbClr val="202D4F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3600" dirty="0">
                <a:solidFill>
                  <a:srgbClr val="202D4F"/>
                </a:solidFill>
                <a:latin typeface="Azo Sans" panose="020B0603030303020204" pitchFamily="34" charset="77"/>
              </a:rPr>
              <a:t>Brian and Carol – IMB Central Asia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A62AE9-1FB6-F78C-0379-D5D371246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56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27D56-53F8-E9FC-1B56-86A52C1F6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34E1A85D-1DD8-6931-D12C-F5F7FBD83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C02253-2E82-4BB3-AE31-24295D304878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B88474-4D0D-DB9A-E804-752415CA4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9140A0-9A12-C621-ACDF-B4582D6298D1}"/>
              </a:ext>
            </a:extLst>
          </p:cNvPr>
          <p:cNvSpPr txBox="1"/>
          <p:nvPr/>
        </p:nvSpPr>
        <p:spPr>
          <a:xfrm>
            <a:off x="669751" y="684492"/>
            <a:ext cx="9332946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latin typeface="Azo Sans"/>
              </a:rPr>
              <a:t>Prayer walk – ILC Prayer Journey</a:t>
            </a:r>
          </a:p>
          <a:p>
            <a:endParaRPr lang="en-US" sz="4400" b="1" dirty="0">
              <a:latin typeface="Azo Sans" panose="020B0603030303020204" pitchFamily="34" charset="77"/>
            </a:endParaRPr>
          </a:p>
          <a:p>
            <a:endParaRPr lang="en-US" sz="4400" b="1" dirty="0">
              <a:latin typeface="Azo Sans" panose="020B0603030303020204" pitchFamily="34" charset="77"/>
            </a:endParaRPr>
          </a:p>
          <a:p>
            <a:endParaRPr lang="en-US" sz="4400" b="1" dirty="0">
              <a:latin typeface="Azo Sans" panose="020B0603030303020204" pitchFamily="34" charset="77"/>
            </a:endParaRPr>
          </a:p>
          <a:p>
            <a:endParaRPr lang="en-US" sz="4800" b="1" dirty="0">
              <a:latin typeface="Azo Sans" panose="020B0603030303020204" pitchFamily="34" charset="77"/>
            </a:endParaRPr>
          </a:p>
        </p:txBody>
      </p:sp>
      <p:pic>
        <p:nvPicPr>
          <p:cNvPr id="4" name="Picture 3" descr="A book with a group of people&#10;&#10;AI-generated content may be incorrect.">
            <a:extLst>
              <a:ext uri="{FF2B5EF4-FFF2-40B4-BE49-F238E27FC236}">
                <a16:creationId xmlns:a16="http://schemas.microsoft.com/office/drawing/2014/main" id="{0E7B3585-6B69-1843-4D33-2D6B8F044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950" y="1556951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12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8791D-DDE8-F5B9-D6A8-AE4B6F8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78723E42-BD58-BFE9-6593-62456D3F6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E9AF20-96B7-3242-CB2D-5061883EDBE6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B8F470-C43F-352A-E73B-48090E099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0E1BE2-3A12-0BD8-E464-DC83BFAB806B}"/>
              </a:ext>
            </a:extLst>
          </p:cNvPr>
          <p:cNvSpPr txBox="1"/>
          <p:nvPr/>
        </p:nvSpPr>
        <p:spPr>
          <a:xfrm>
            <a:off x="669751" y="684492"/>
            <a:ext cx="93329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zo Sans" panose="020B0603030303020204" pitchFamily="34" charset="77"/>
              </a:rPr>
              <a:t>A Voice for the Nations - </a:t>
            </a:r>
          </a:p>
          <a:p>
            <a:r>
              <a:rPr lang="en-US" dirty="0" err="1"/>
              <a:t>Pathwright</a:t>
            </a:r>
            <a:r>
              <a:rPr lang="en-US" dirty="0"/>
              <a:t> course on Prayer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697FD-B5E1-0E39-0D16-C58FC449E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297" y="1792488"/>
            <a:ext cx="77724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48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A529E-8CC0-4AF5-547C-C39ABC226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48EB91A4-04E7-2539-7817-564DF6E5E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31D7-C582-DDBD-8CEB-AF05074504BA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44637-4BAF-3C65-63BA-C32FF8C3A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pic>
        <p:nvPicPr>
          <p:cNvPr id="4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8965B525-C326-7097-7305-E8B207CB7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7982" cy="6855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FAB1B8-0511-ED5B-19A4-CF452EDB0E7A}"/>
              </a:ext>
            </a:extLst>
          </p:cNvPr>
          <p:cNvSpPr txBox="1"/>
          <p:nvPr/>
        </p:nvSpPr>
        <p:spPr>
          <a:xfrm>
            <a:off x="1802169" y="974683"/>
            <a:ext cx="920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https://</a:t>
            </a:r>
            <a:r>
              <a:rPr lang="en-US" sz="3600" dirty="0" err="1"/>
              <a:t>joshuaproject.net</a:t>
            </a:r>
            <a:r>
              <a:rPr lang="en-US" sz="3600" dirty="0"/>
              <a:t>/</a:t>
            </a:r>
            <a:r>
              <a:rPr lang="en-US" sz="3600" dirty="0" err="1"/>
              <a:t>people_groups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91E7F-B0D4-FCD2-86A7-04DBEF1B4FF3}"/>
              </a:ext>
            </a:extLst>
          </p:cNvPr>
          <p:cNvSpPr txBox="1"/>
          <p:nvPr/>
        </p:nvSpPr>
        <p:spPr>
          <a:xfrm>
            <a:off x="3327990" y="2719192"/>
            <a:ext cx="5869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Christmas Gift Tree- UUPG Tree</a:t>
            </a:r>
          </a:p>
        </p:txBody>
      </p:sp>
    </p:spTree>
    <p:extLst>
      <p:ext uri="{BB962C8B-B14F-4D97-AF65-F5344CB8AC3E}">
        <p14:creationId xmlns:p14="http://schemas.microsoft.com/office/powerpoint/2010/main" val="1786252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BF101-A865-CDBB-46E9-93A3DF1C5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F539AE9B-2514-BBE0-92F6-B20A2A7BD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EB3CF77-8348-7DA6-B6D9-C953927BD07B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F95F8F-AE16-8DFC-0E07-CBAA462CB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pic>
        <p:nvPicPr>
          <p:cNvPr id="4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D773E19D-5921-2C3A-6625-9314EEA3B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7982" cy="6855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ED2E3B-BF28-0040-2AE4-6BEF9631BF9C}"/>
              </a:ext>
            </a:extLst>
          </p:cNvPr>
          <p:cNvSpPr txBox="1"/>
          <p:nvPr/>
        </p:nvSpPr>
        <p:spPr>
          <a:xfrm>
            <a:off x="1802169" y="974683"/>
            <a:ext cx="920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https://</a:t>
            </a:r>
            <a:r>
              <a:rPr lang="en-US" sz="3600" dirty="0" err="1"/>
              <a:t>joshuaproject.net</a:t>
            </a:r>
            <a:r>
              <a:rPr lang="en-US" sz="3600" dirty="0"/>
              <a:t>/</a:t>
            </a:r>
            <a:r>
              <a:rPr lang="en-US" sz="3600" dirty="0" err="1"/>
              <a:t>people_groups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3090B-F60E-ED91-BDC6-17B21219E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169" y="490588"/>
            <a:ext cx="8587661" cy="53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46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3F955-6C18-D2DF-E55B-A800A3CA4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B108254C-A3DE-5EAB-8FCA-05904EADE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E582AC3-58E3-E0F5-CE96-DC6A20B659D0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AE0E88-BC5A-CE4F-C5F5-038BF2649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pic>
        <p:nvPicPr>
          <p:cNvPr id="4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16E421D5-119B-5A26-DBAC-0AA0D50E3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7982" cy="6855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CE81D8-D82F-3545-2849-5AD3B0EAB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74" y="-637952"/>
            <a:ext cx="11179743" cy="68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21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7D090-9322-E3B7-2767-89E1F6E66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E5D9D2B2-2CE7-D8B2-B68E-BA701F3DE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37B848-64A3-873E-EE8A-8FC8E41D89BE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8F5487-07E9-2A2C-56EA-12AC2CED3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pic>
        <p:nvPicPr>
          <p:cNvPr id="4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D9D40687-2D0F-E86D-F8F5-9937B0B4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7982" cy="6855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00B8C7-B59D-542B-0025-E14429D6B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07" y="-563228"/>
            <a:ext cx="10409984" cy="65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96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0F163-50DF-EACC-8E3B-036EFB687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6A056ED6-680A-1C19-756B-178AE3E25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17E8D7-DE56-81EE-B460-287A87438CC6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36AB6-F640-5319-6E19-38A18C521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pic>
        <p:nvPicPr>
          <p:cNvPr id="4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797C18A6-95DB-F8EC-49B3-D66417D55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7982" cy="6855740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60763A1-6CE0-618A-8F24-398482AC5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785" y="-674862"/>
            <a:ext cx="9996412" cy="624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90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CCB0D-3749-E1C6-9C39-D36044F83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6A518500-607B-76DE-DCE6-0C629AF34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1C2CA3-DFAA-65E1-42FB-888E9F625BC9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E78059-8BEF-12D0-7547-86439A130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pic>
        <p:nvPicPr>
          <p:cNvPr id="4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3E3C3AE2-245F-D620-098F-B5CB1E3EE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7982" cy="6855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C3CE72-97F5-4FB2-6F9B-D9536CED4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591" y="1555540"/>
            <a:ext cx="4257633" cy="3193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378D05-44AE-64C4-1A84-DE0C97339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286" y="1555539"/>
            <a:ext cx="4257633" cy="319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285ED6-5726-655B-1542-AC7945256915}"/>
              </a:ext>
            </a:extLst>
          </p:cNvPr>
          <p:cNvSpPr txBox="1"/>
          <p:nvPr/>
        </p:nvSpPr>
        <p:spPr>
          <a:xfrm>
            <a:off x="5082988" y="502918"/>
            <a:ext cx="502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prayer@imb.org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64B31-30C5-EC5C-B11C-8566E6B09E9A}"/>
              </a:ext>
            </a:extLst>
          </p:cNvPr>
          <p:cNvSpPr txBox="1"/>
          <p:nvPr/>
        </p:nvSpPr>
        <p:spPr>
          <a:xfrm>
            <a:off x="4314349" y="4926565"/>
            <a:ext cx="489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Prayer Catalyst</a:t>
            </a:r>
          </a:p>
        </p:txBody>
      </p:sp>
    </p:spTree>
    <p:extLst>
      <p:ext uri="{BB962C8B-B14F-4D97-AF65-F5344CB8AC3E}">
        <p14:creationId xmlns:p14="http://schemas.microsoft.com/office/powerpoint/2010/main" val="116167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A3318-445D-2D69-2D47-39AA5FF45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C14B42EC-1F25-5385-BDA7-1BE05781C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5C35267-AFBF-021B-2AB3-86705309C5CD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1807E-89E0-0E9D-02D1-E4EA96002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pic>
        <p:nvPicPr>
          <p:cNvPr id="4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7C106ED2-5CAB-C73B-57D1-4D1F03E8C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7982" cy="6855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5485EC-41F6-68FE-C059-E1C35F8F3097}"/>
              </a:ext>
            </a:extLst>
          </p:cNvPr>
          <p:cNvSpPr txBox="1"/>
          <p:nvPr/>
        </p:nvSpPr>
        <p:spPr>
          <a:xfrm>
            <a:off x="5082988" y="502918"/>
            <a:ext cx="502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prayer@imb.org</a:t>
            </a:r>
            <a:endParaRPr lang="en-US" sz="2400" dirty="0"/>
          </a:p>
        </p:txBody>
      </p:sp>
      <p:pic>
        <p:nvPicPr>
          <p:cNvPr id="10" name="Picture 9" descr="A close-up of people clapping hands&#10;&#10;AI-generated content may be incorrect.">
            <a:extLst>
              <a:ext uri="{FF2B5EF4-FFF2-40B4-BE49-F238E27FC236}">
                <a16:creationId xmlns:a16="http://schemas.microsoft.com/office/drawing/2014/main" id="{8E92F1F6-5C26-1CA3-DD24-A476D1877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64" y="24634"/>
            <a:ext cx="10779125" cy="67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03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56BA0-BFAC-6306-7676-499431AF7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4D6F0AE4-06F1-B2F5-1C08-FED61E6F1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E8854F-EF81-155A-B8A6-484AF9279141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70DA24-0B8D-B778-6B6B-E260E4304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12465-5D47-814A-3A37-444092A674E2}"/>
              </a:ext>
            </a:extLst>
          </p:cNvPr>
          <p:cNvSpPr txBox="1"/>
          <p:nvPr/>
        </p:nvSpPr>
        <p:spPr>
          <a:xfrm>
            <a:off x="803275" y="459016"/>
            <a:ext cx="7468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zo Sans" panose="020B0603030303020204" pitchFamily="34" charset="77"/>
              </a:rPr>
              <a:t>Story #4</a:t>
            </a:r>
          </a:p>
        </p:txBody>
      </p:sp>
    </p:spTree>
    <p:extLst>
      <p:ext uri="{BB962C8B-B14F-4D97-AF65-F5344CB8AC3E}">
        <p14:creationId xmlns:p14="http://schemas.microsoft.com/office/powerpoint/2010/main" val="310090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6CA8C-398D-0DAD-A328-EEE565D80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5C9E0750-28BA-33AB-F7AD-62D4ECAB0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C4C5E4-1398-00AA-6D1E-21CDCE87C45B}"/>
              </a:ext>
            </a:extLst>
          </p:cNvPr>
          <p:cNvSpPr txBox="1"/>
          <p:nvPr/>
        </p:nvSpPr>
        <p:spPr>
          <a:xfrm>
            <a:off x="731520" y="475488"/>
            <a:ext cx="470001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rgbClr val="202D4F"/>
                </a:solidFill>
                <a:latin typeface="Azo Sans"/>
              </a:rPr>
              <a:t> Intro: Story #1</a:t>
            </a:r>
            <a:endParaRPr lang="en-US" sz="4800" b="1" dirty="0">
              <a:solidFill>
                <a:srgbClr val="202D4F"/>
              </a:solidFill>
              <a:latin typeface="Azo Sans" panose="020B0603030303020204" pitchFamily="34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5D25B3-71BD-8AAF-5E41-7BAB280E923E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67FB7-8543-66FA-B49E-D10DECA2F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43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wearing a scarf and a necklace&#10;&#10;Description automatically generated">
            <a:extLst>
              <a:ext uri="{FF2B5EF4-FFF2-40B4-BE49-F238E27FC236}">
                <a16:creationId xmlns:a16="http://schemas.microsoft.com/office/drawing/2014/main" id="{FB2A296A-71B3-5867-6073-838A67AA5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196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9EDEEC-8C1D-84A1-81BF-9D158BD0F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69" y="5962467"/>
            <a:ext cx="449384" cy="649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06554E-B627-B9BD-83C1-D0D95104F630}"/>
              </a:ext>
            </a:extLst>
          </p:cNvPr>
          <p:cNvSpPr txBox="1"/>
          <p:nvPr/>
        </p:nvSpPr>
        <p:spPr>
          <a:xfrm>
            <a:off x="6096000" y="1956391"/>
            <a:ext cx="5259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Deep Strategies</a:t>
            </a:r>
          </a:p>
        </p:txBody>
      </p:sp>
    </p:spTree>
    <p:extLst>
      <p:ext uri="{BB962C8B-B14F-4D97-AF65-F5344CB8AC3E}">
        <p14:creationId xmlns:p14="http://schemas.microsoft.com/office/powerpoint/2010/main" val="1380134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9D2C54-1E08-CFFC-60AC-13E1527DA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BB570C5-4FDB-11AD-5BAD-27E4C613D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and blue background with a blue and green circle&#10;&#10;Description automatically generated">
            <a:extLst>
              <a:ext uri="{FF2B5EF4-FFF2-40B4-BE49-F238E27FC236}">
                <a16:creationId xmlns:a16="http://schemas.microsoft.com/office/drawing/2014/main" id="{830549CA-FF3A-5984-411B-64017D391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CEDDDC-2337-F105-C3CC-134FB7523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02" y="5739643"/>
            <a:ext cx="449384" cy="649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46A116-3DF4-034C-7668-6F14A0920083}"/>
              </a:ext>
            </a:extLst>
          </p:cNvPr>
          <p:cNvSpPr txBox="1"/>
          <p:nvPr/>
        </p:nvSpPr>
        <p:spPr>
          <a:xfrm>
            <a:off x="2554941" y="1237129"/>
            <a:ext cx="9977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Do you know who your IMB missionary is?  </a:t>
            </a:r>
          </a:p>
        </p:txBody>
      </p:sp>
    </p:spTree>
    <p:extLst>
      <p:ext uri="{BB962C8B-B14F-4D97-AF65-F5344CB8AC3E}">
        <p14:creationId xmlns:p14="http://schemas.microsoft.com/office/powerpoint/2010/main" val="739937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34F824-A0E1-AF18-098B-99DD3BFE8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7D377DF-C4DD-1C8F-3130-F24F57A35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and blue background with a blue and green circle&#10;&#10;Description automatically generated">
            <a:extLst>
              <a:ext uri="{FF2B5EF4-FFF2-40B4-BE49-F238E27FC236}">
                <a16:creationId xmlns:a16="http://schemas.microsoft.com/office/drawing/2014/main" id="{170B247D-4BEB-D295-4A57-7C44D6AB8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34"/>
          <a:stretch/>
        </p:blipFill>
        <p:spPr>
          <a:xfrm>
            <a:off x="-1504" y="-60101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D1372-5E88-9175-23F7-324D49646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02" y="5739643"/>
            <a:ext cx="449384" cy="64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DB9DB1-2BDC-DAAC-C63E-5BD341D4F62E}"/>
              </a:ext>
            </a:extLst>
          </p:cNvPr>
          <p:cNvSpPr txBox="1"/>
          <p:nvPr/>
        </p:nvSpPr>
        <p:spPr>
          <a:xfrm>
            <a:off x="3738282" y="2259106"/>
            <a:ext cx="6266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Usually  a Layperson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396D4-0874-01E3-1608-A0C741EE18AE}"/>
              </a:ext>
            </a:extLst>
          </p:cNvPr>
          <p:cNvSpPr txBox="1"/>
          <p:nvPr/>
        </p:nvSpPr>
        <p:spPr>
          <a:xfrm>
            <a:off x="3738282" y="3429001"/>
            <a:ext cx="650837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connects with Missionary monthly for specific requests – personal and to be shared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C84D2F-70D2-E0C5-5F12-0A15C53EA906}"/>
              </a:ext>
            </a:extLst>
          </p:cNvPr>
          <p:cNvSpPr txBox="1"/>
          <p:nvPr/>
        </p:nvSpPr>
        <p:spPr>
          <a:xfrm>
            <a:off x="3738282" y="963723"/>
            <a:ext cx="6938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Missions Champion</a:t>
            </a:r>
          </a:p>
        </p:txBody>
      </p:sp>
    </p:spTree>
    <p:extLst>
      <p:ext uri="{BB962C8B-B14F-4D97-AF65-F5344CB8AC3E}">
        <p14:creationId xmlns:p14="http://schemas.microsoft.com/office/powerpoint/2010/main" val="193672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7E3B06-BF14-B0F6-1466-C33C4FBED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85E8A7F-6822-701B-286B-000D79E58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and blue background with a blue and green circle&#10;&#10;Description automatically generated">
            <a:extLst>
              <a:ext uri="{FF2B5EF4-FFF2-40B4-BE49-F238E27FC236}">
                <a16:creationId xmlns:a16="http://schemas.microsoft.com/office/drawing/2014/main" id="{F6F68239-58FA-482C-726B-CA25E6387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7AF0C5-647B-6787-F306-9334E8A0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02" y="5739643"/>
            <a:ext cx="449384" cy="649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015ACD-1007-1996-A232-9EDA53EEAB08}"/>
              </a:ext>
            </a:extLst>
          </p:cNvPr>
          <p:cNvSpPr txBox="1"/>
          <p:nvPr/>
        </p:nvSpPr>
        <p:spPr>
          <a:xfrm>
            <a:off x="3442447" y="1129553"/>
            <a:ext cx="747656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/>
              <a:t>Monthly Prayer Focus for Missions at the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59DFA-CF34-55BA-5D7C-8711375152E2}"/>
              </a:ext>
            </a:extLst>
          </p:cNvPr>
          <p:cNvSpPr txBox="1"/>
          <p:nvPr/>
        </p:nvSpPr>
        <p:spPr>
          <a:xfrm>
            <a:off x="3442447" y="2257824"/>
            <a:ext cx="688489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/>
              <a:t>Featured "Missionary of the Month"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705B04-8A7E-D378-EFF2-BA386331AF9C}"/>
              </a:ext>
            </a:extLst>
          </p:cNvPr>
          <p:cNvSpPr txBox="1"/>
          <p:nvPr/>
        </p:nvSpPr>
        <p:spPr>
          <a:xfrm>
            <a:off x="3442448" y="3684493"/>
            <a:ext cx="7772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Weekly prayer requests for Missions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64DAAE-5035-3922-15B7-990677ECFE02}"/>
              </a:ext>
            </a:extLst>
          </p:cNvPr>
          <p:cNvSpPr txBox="1"/>
          <p:nvPr/>
        </p:nvSpPr>
        <p:spPr>
          <a:xfrm>
            <a:off x="3442447" y="4948518"/>
            <a:ext cx="801945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/>
              <a:t>SS Class or Small Group adopts a missionary</a:t>
            </a:r>
          </a:p>
        </p:txBody>
      </p:sp>
    </p:spTree>
    <p:extLst>
      <p:ext uri="{BB962C8B-B14F-4D97-AF65-F5344CB8AC3E}">
        <p14:creationId xmlns:p14="http://schemas.microsoft.com/office/powerpoint/2010/main" val="420308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66AEA7-5C37-283C-B317-4D85F4C7C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D123D13-ECAB-2C23-DB9A-DD329B98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and blue background with a blue and green circle&#10;&#10;Description automatically generated">
            <a:extLst>
              <a:ext uri="{FF2B5EF4-FFF2-40B4-BE49-F238E27FC236}">
                <a16:creationId xmlns:a16="http://schemas.microsoft.com/office/drawing/2014/main" id="{1A0662AA-30CE-2825-97FF-E46CFB2AD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F62AC5-74C6-8974-4ED7-C4E83C4D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02" y="5739643"/>
            <a:ext cx="449384" cy="649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4CB7CE-86D5-8152-EB55-C6A4BC2A2D22}"/>
              </a:ext>
            </a:extLst>
          </p:cNvPr>
          <p:cNvSpPr txBox="1"/>
          <p:nvPr/>
        </p:nvSpPr>
        <p:spPr>
          <a:xfrm>
            <a:off x="2985247" y="468704"/>
            <a:ext cx="7799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Region specific creative prayer event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D9ADC-36D8-DFFF-84DD-0C272A1F1052}"/>
              </a:ext>
            </a:extLst>
          </p:cNvPr>
          <p:cNvSpPr txBox="1"/>
          <p:nvPr/>
        </p:nvSpPr>
        <p:spPr>
          <a:xfrm>
            <a:off x="3415553" y="1532965"/>
            <a:ext cx="73689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Ladies Tea for Central Asia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Ladies Tea for South Asia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Ladies Tea for NAME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Etc</a:t>
            </a:r>
            <a:r>
              <a:rPr lang="en-US" sz="3200" dirty="0"/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51A95-20AD-6CB7-7A95-0B8A54CFA544}"/>
              </a:ext>
            </a:extLst>
          </p:cNvPr>
          <p:cNvSpPr txBox="1"/>
          <p:nvPr/>
        </p:nvSpPr>
        <p:spPr>
          <a:xfrm flipH="1">
            <a:off x="4245741" y="4074554"/>
            <a:ext cx="6538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 setting and props that are regional  to set the mood for prayer</a:t>
            </a:r>
          </a:p>
        </p:txBody>
      </p:sp>
    </p:spTree>
    <p:extLst>
      <p:ext uri="{BB962C8B-B14F-4D97-AF65-F5344CB8AC3E}">
        <p14:creationId xmlns:p14="http://schemas.microsoft.com/office/powerpoint/2010/main" val="2836272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B7C93E-F04F-919A-F860-FE8268546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E98A815-5DB9-B6C4-5298-25D05DF22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and blue background with a blue and green circle&#10;&#10;Description automatically generated">
            <a:extLst>
              <a:ext uri="{FF2B5EF4-FFF2-40B4-BE49-F238E27FC236}">
                <a16:creationId xmlns:a16="http://schemas.microsoft.com/office/drawing/2014/main" id="{6695B5E2-A3D7-27B2-488A-2417031EC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C25B58-120E-4790-1BF5-BFDC24B64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02" y="5739643"/>
            <a:ext cx="449384" cy="649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F45271-FA84-34F8-AEC9-78D2860EEB9F}"/>
              </a:ext>
            </a:extLst>
          </p:cNvPr>
          <p:cNvSpPr txBox="1"/>
          <p:nvPr/>
        </p:nvSpPr>
        <p:spPr>
          <a:xfrm>
            <a:off x="2554941" y="1237129"/>
            <a:ext cx="9977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99174-6040-E62F-D8EE-EF1012C7EE22}"/>
              </a:ext>
            </a:extLst>
          </p:cNvPr>
          <p:cNvSpPr txBox="1"/>
          <p:nvPr/>
        </p:nvSpPr>
        <p:spPr>
          <a:xfrm flipH="1">
            <a:off x="3358236" y="1044406"/>
            <a:ext cx="7749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Men’s prayer Breakfast for Central Asia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Men’s prayer Breakfast for South Asia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Etc</a:t>
            </a:r>
            <a:r>
              <a:rPr lang="en-US" sz="32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6C119B-B486-8CE6-BADF-32E2DF7860E6}"/>
              </a:ext>
            </a:extLst>
          </p:cNvPr>
          <p:cNvSpPr txBox="1"/>
          <p:nvPr/>
        </p:nvSpPr>
        <p:spPr>
          <a:xfrm>
            <a:off x="4061012" y="3738282"/>
            <a:ext cx="6400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Prayer Event featuring a specific food of your Missionary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Kabob prayer 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Egg roll night w/spicy soup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82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ACA7B5-DC8B-76BE-CE75-3D9F15D84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D9C377-788C-E318-D55A-9A8867013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and blue background with a blue and green circle&#10;&#10;Description automatically generated">
            <a:extLst>
              <a:ext uri="{FF2B5EF4-FFF2-40B4-BE49-F238E27FC236}">
                <a16:creationId xmlns:a16="http://schemas.microsoft.com/office/drawing/2014/main" id="{0619E246-0265-A1E3-5C02-6A5993452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D5533B-7E57-9A3B-2982-BBE10EAAF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02" y="5739643"/>
            <a:ext cx="449384" cy="649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3F3DC2-48A0-AA44-6376-4ED314CFE661}"/>
              </a:ext>
            </a:extLst>
          </p:cNvPr>
          <p:cNvSpPr txBox="1"/>
          <p:nvPr/>
        </p:nvSpPr>
        <p:spPr>
          <a:xfrm>
            <a:off x="3554020" y="1237129"/>
            <a:ext cx="897863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dirty="0"/>
              <a:t>Skype Calls</a:t>
            </a:r>
          </a:p>
          <a:p>
            <a:r>
              <a:rPr lang="en-US" sz="4800" dirty="0"/>
              <a:t>Zoom Calls</a:t>
            </a:r>
          </a:p>
          <a:p>
            <a:r>
              <a:rPr lang="en-US" sz="4800" dirty="0"/>
              <a:t>Teams Calls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E9F73F-4BEA-052B-5C35-E80D2604124D}"/>
              </a:ext>
            </a:extLst>
          </p:cNvPr>
          <p:cNvSpPr txBox="1"/>
          <p:nvPr/>
        </p:nvSpPr>
        <p:spPr>
          <a:xfrm>
            <a:off x="4572000" y="4232230"/>
            <a:ext cx="545950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/>
              <a:t>Short (1 min) Video from the field with prayer requests</a:t>
            </a:r>
          </a:p>
        </p:txBody>
      </p:sp>
    </p:spTree>
    <p:extLst>
      <p:ext uri="{BB962C8B-B14F-4D97-AF65-F5344CB8AC3E}">
        <p14:creationId xmlns:p14="http://schemas.microsoft.com/office/powerpoint/2010/main" val="2853677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223C28-14DA-A78E-A265-6EDD94DFE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6F3369D-4BCD-9B8E-6665-2D1D0053B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and blue background with a blue and green circle&#10;&#10;Description automatically generated">
            <a:extLst>
              <a:ext uri="{FF2B5EF4-FFF2-40B4-BE49-F238E27FC236}">
                <a16:creationId xmlns:a16="http://schemas.microsoft.com/office/drawing/2014/main" id="{2B96492B-1922-9278-F346-98A34EA62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B9C01A-79A2-2FD4-58AA-3C0F94E29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02" y="5739643"/>
            <a:ext cx="449384" cy="649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CC733-926F-C856-DA00-480A6AA4E052}"/>
              </a:ext>
            </a:extLst>
          </p:cNvPr>
          <p:cNvSpPr txBox="1"/>
          <p:nvPr/>
        </p:nvSpPr>
        <p:spPr>
          <a:xfrm>
            <a:off x="2321858" y="317446"/>
            <a:ext cx="9009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Resource List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ED645C-1682-81E9-5982-DD8D6008D540}"/>
              </a:ext>
            </a:extLst>
          </p:cNvPr>
          <p:cNvSpPr txBox="1"/>
          <p:nvPr/>
        </p:nvSpPr>
        <p:spPr>
          <a:xfrm>
            <a:off x="2716306" y="1148443"/>
            <a:ext cx="9144000" cy="538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18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Joshua Project Resources Unreached Peoples </a:t>
            </a:r>
            <a:r>
              <a:rPr lang="en-US" sz="1800" u="sng" kern="150" dirty="0">
                <a:solidFill>
                  <a:srgbClr val="467886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https://joshuaproject.net/</a:t>
            </a:r>
            <a:endParaRPr lang="en-US" sz="1800" kern="1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18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1800" kern="15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Pathwright</a:t>
            </a:r>
            <a:r>
              <a:rPr lang="en-US" sz="18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Course on Prayer:</a:t>
            </a: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1800" u="sng" kern="150" dirty="0">
                <a:solidFill>
                  <a:srgbClr val="467886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https://imb.pathwright.com/library/a-voice-for-the-nations-a-course-on-prayer-163951/358120/about/</a:t>
            </a:r>
            <a:endParaRPr lang="en-US" sz="1800" kern="1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18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ILC Prayer Journey – A Guide for Praying Over Our Missionaries and for the Nations</a:t>
            </a: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18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IMB Web Site:  Pray for Missions</a:t>
            </a: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1800" u="sng" kern="150" dirty="0">
                <a:solidFill>
                  <a:srgbClr val="467886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https://www.imb.org/pray/</a:t>
            </a:r>
            <a:endParaRPr lang="en-US" sz="1800" kern="1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18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	IMB Prayer Department: Help with missions related prayer needs for your church 	</a:t>
            </a:r>
            <a:r>
              <a:rPr lang="en-US" sz="1800" u="sng" kern="150" dirty="0">
                <a:solidFill>
                  <a:srgbClr val="467886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Prayer@imb.org</a:t>
            </a:r>
            <a:endParaRPr lang="en-US" sz="1800" kern="1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18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	MB Pray Phone Apps:    Download  at: </a:t>
            </a:r>
            <a:r>
              <a:rPr lang="en-US" sz="1800" u="sng" kern="150" dirty="0">
                <a:solidFill>
                  <a:srgbClr val="467886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https://www.imb.org/pray/</a:t>
            </a:r>
            <a:endParaRPr lang="en-US" sz="1800" kern="1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18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	IMB.ORG Physical and digital Prayer Resources:                          	</a:t>
            </a:r>
            <a:r>
              <a:rPr lang="en-US" sz="1800" u="sng" kern="150" dirty="0">
                <a:solidFill>
                  <a:srgbClr val="467886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https://store.imb.org/prayer-resources/</a:t>
            </a:r>
            <a:endParaRPr lang="en-US" sz="1800" kern="1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18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Loving the Lost Through Prayer (2025) – includes digital version option</a:t>
            </a: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18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23377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C1E483-E7DC-9734-A190-12C0D93E0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B3003FE-B181-5E4E-BC95-F0786566B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and blue background with a blue and green circle&#10;&#10;Description automatically generated">
            <a:extLst>
              <a:ext uri="{FF2B5EF4-FFF2-40B4-BE49-F238E27FC236}">
                <a16:creationId xmlns:a16="http://schemas.microsoft.com/office/drawing/2014/main" id="{0C8865E5-E907-AA1C-0E48-E94453B72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34"/>
          <a:stretch/>
        </p:blipFill>
        <p:spPr>
          <a:xfrm>
            <a:off x="-340660" y="45981"/>
            <a:ext cx="12531135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56E437-B8E7-466D-B2E7-943410472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02" y="5739643"/>
            <a:ext cx="449384" cy="649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86F3DD-2B71-C90E-C280-E856525ED68C}"/>
              </a:ext>
            </a:extLst>
          </p:cNvPr>
          <p:cNvSpPr txBox="1"/>
          <p:nvPr/>
        </p:nvSpPr>
        <p:spPr>
          <a:xfrm>
            <a:off x="3523129" y="1237129"/>
            <a:ext cx="9009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Resource List cont.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0632DF-CD62-E0D0-4932-E22DE472FF67}"/>
              </a:ext>
            </a:extLst>
          </p:cNvPr>
          <p:cNvSpPr txBox="1"/>
          <p:nvPr/>
        </p:nvSpPr>
        <p:spPr>
          <a:xfrm>
            <a:off x="3281082" y="2545842"/>
            <a:ext cx="8256495" cy="242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2400" kern="15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</a:t>
            </a:r>
            <a:r>
              <a:rPr lang="en-US" sz="2400" kern="15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www.mobiresources.org</a:t>
            </a:r>
            <a:r>
              <a:rPr lang="en-US" sz="2400" kern="15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24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Prayer Points Newsletters - Monthly</a:t>
            </a: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24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Missionary Task Prayer Card – different languages</a:t>
            </a: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24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 Marks of a Transformed Disciple Maker bookmark</a:t>
            </a:r>
          </a:p>
          <a:p>
            <a:pPr marL="0" marR="0">
              <a:lnSpc>
                <a:spcPct val="105000"/>
              </a:lnSpc>
              <a:spcAft>
                <a:spcPts val="800"/>
              </a:spcAft>
            </a:pPr>
            <a:r>
              <a:rPr lang="en-US" sz="24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IMB 18-Month Prayer Calendar</a:t>
            </a:r>
          </a:p>
        </p:txBody>
      </p:sp>
    </p:spTree>
    <p:extLst>
      <p:ext uri="{BB962C8B-B14F-4D97-AF65-F5344CB8AC3E}">
        <p14:creationId xmlns:p14="http://schemas.microsoft.com/office/powerpoint/2010/main" val="5975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1EC05-A3B6-7B80-501C-24AB6842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1805295-453C-7FCF-B326-4DF36BAF7A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prayer">
            <a:extLst>
              <a:ext uri="{FF2B5EF4-FFF2-40B4-BE49-F238E27FC236}">
                <a16:creationId xmlns:a16="http://schemas.microsoft.com/office/drawing/2014/main" id="{D818664E-B623-CB88-53D2-E32165EFEC8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8250C-C6EA-F6AE-34C6-3F155C976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269" y="165758"/>
            <a:ext cx="9814262" cy="6526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934B93-55C0-FA22-D04A-5D65EC2E1611}"/>
              </a:ext>
            </a:extLst>
          </p:cNvPr>
          <p:cNvSpPr txBox="1"/>
          <p:nvPr/>
        </p:nvSpPr>
        <p:spPr>
          <a:xfrm>
            <a:off x="3723790" y="529743"/>
            <a:ext cx="7126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What are your next steps?</a:t>
            </a:r>
          </a:p>
        </p:txBody>
      </p:sp>
    </p:spTree>
    <p:extLst>
      <p:ext uri="{BB962C8B-B14F-4D97-AF65-F5344CB8AC3E}">
        <p14:creationId xmlns:p14="http://schemas.microsoft.com/office/powerpoint/2010/main" val="199903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E3CCB-1BF7-B134-C594-CF436007E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2D38B0FB-5EB5-31F8-9FB8-93A4AB93B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31B18B-0C7B-718D-F403-C09972BECD7D}"/>
              </a:ext>
            </a:extLst>
          </p:cNvPr>
          <p:cNvSpPr txBox="1"/>
          <p:nvPr/>
        </p:nvSpPr>
        <p:spPr>
          <a:xfrm>
            <a:off x="731520" y="475488"/>
            <a:ext cx="629185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rgbClr val="202D4F"/>
                </a:solidFill>
                <a:latin typeface="Azo Sans"/>
              </a:rPr>
              <a:t> Table Discussion:</a:t>
            </a:r>
            <a:endParaRPr lang="en-US" sz="4800" b="1" dirty="0">
              <a:solidFill>
                <a:srgbClr val="202D4F"/>
              </a:solidFill>
              <a:latin typeface="Azo Sans" panose="020B0603030303020204" pitchFamily="34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777797-4CE3-946A-06EC-DB0262216A5E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D36028-B7E6-C825-BBF0-74CF60C25309}"/>
              </a:ext>
            </a:extLst>
          </p:cNvPr>
          <p:cNvSpPr txBox="1"/>
          <p:nvPr/>
        </p:nvSpPr>
        <p:spPr>
          <a:xfrm>
            <a:off x="1945532" y="2373549"/>
            <a:ext cx="8949447" cy="28315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What grade would you give your church on praying for missions?</a:t>
            </a:r>
          </a:p>
          <a:p>
            <a:r>
              <a:rPr lang="en-US" sz="3200" dirty="0"/>
              <a:t>A, B, C, D, F?   And why?</a:t>
            </a:r>
          </a:p>
          <a:p>
            <a:endParaRPr lang="en-US" sz="3200" dirty="0"/>
          </a:p>
          <a:p>
            <a:r>
              <a:rPr lang="en-US" sz="3200" dirty="0"/>
              <a:t>What does prayer in your church look like now?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638B7-2304-1F54-568E-37EFD7B29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041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Long shot of boats on a beach with Ko Poda in the background&#10;&#10;Description automatically generated">
            <a:extLst>
              <a:ext uri="{FF2B5EF4-FFF2-40B4-BE49-F238E27FC236}">
                <a16:creationId xmlns:a16="http://schemas.microsoft.com/office/drawing/2014/main" id="{15807006-A51D-F78D-E18E-2B1E1C1E5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628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BC6E7-6B93-36DE-D5A4-D17B5B650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69" y="5964337"/>
            <a:ext cx="449384" cy="6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79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0BF15-90F4-07DB-0337-E457C13FA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A94374A8-EDB6-0ADA-D567-D741FAACF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EE6D56-7A5C-190C-53B8-869F99D20354}"/>
              </a:ext>
            </a:extLst>
          </p:cNvPr>
          <p:cNvSpPr txBox="1"/>
          <p:nvPr/>
        </p:nvSpPr>
        <p:spPr>
          <a:xfrm>
            <a:off x="731519" y="475488"/>
            <a:ext cx="934633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rgbClr val="202D4F"/>
                </a:solidFill>
                <a:latin typeface="Azo Sans"/>
              </a:rPr>
              <a:t> What is Intercessory Prayer?</a:t>
            </a:r>
            <a:endParaRPr lang="en-US" sz="4800" b="1" dirty="0">
              <a:solidFill>
                <a:srgbClr val="202D4F"/>
              </a:solidFill>
              <a:latin typeface="Azo Sans" panose="020B0603030303020204" pitchFamily="34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D066B1-126F-F56D-E8FC-8F7A8413B820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D1A400-88F2-57EC-143F-B0F7C0C31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CBFF24-929E-9EC4-8025-2723DEC1E725}"/>
              </a:ext>
            </a:extLst>
          </p:cNvPr>
          <p:cNvSpPr txBox="1"/>
          <p:nvPr/>
        </p:nvSpPr>
        <p:spPr>
          <a:xfrm>
            <a:off x="2509736" y="1588528"/>
            <a:ext cx="6887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Praying to God on behalf of others</a:t>
            </a:r>
          </a:p>
        </p:txBody>
      </p:sp>
    </p:spTree>
    <p:extLst>
      <p:ext uri="{BB962C8B-B14F-4D97-AF65-F5344CB8AC3E}">
        <p14:creationId xmlns:p14="http://schemas.microsoft.com/office/powerpoint/2010/main" val="8613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8DAFB-0F7B-D753-E9DB-5E7712585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C2C992D4-EC4E-D773-E734-04A55DF68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3E9A0B-9A7D-381E-948D-9AD4E5DA1A2E}"/>
              </a:ext>
            </a:extLst>
          </p:cNvPr>
          <p:cNvSpPr txBox="1"/>
          <p:nvPr/>
        </p:nvSpPr>
        <p:spPr>
          <a:xfrm>
            <a:off x="731519" y="475488"/>
            <a:ext cx="95797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rgbClr val="202D4F"/>
                </a:solidFill>
                <a:latin typeface="Azo Sans"/>
              </a:rPr>
              <a:t>Table Discussion:  Why?</a:t>
            </a:r>
          </a:p>
          <a:p>
            <a:endParaRPr lang="en-US" sz="4800" b="1" dirty="0">
              <a:solidFill>
                <a:srgbClr val="202D4F"/>
              </a:solidFill>
              <a:latin typeface="Azo Sans" panose="020B0603030303020204" pitchFamily="34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E4FA05-A526-2391-4507-5751348DC87C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1DE712-080E-2998-8E79-14C889577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9C2262-0A02-E7C4-C439-3551CE61D6F0}"/>
              </a:ext>
            </a:extLst>
          </p:cNvPr>
          <p:cNvSpPr txBox="1"/>
          <p:nvPr/>
        </p:nvSpPr>
        <p:spPr>
          <a:xfrm>
            <a:off x="1880682" y="1663647"/>
            <a:ext cx="91621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Daniel 10:12-13		Matthew 9:37-38</a:t>
            </a:r>
          </a:p>
          <a:p>
            <a:r>
              <a:rPr lang="en-US" sz="3200" dirty="0"/>
              <a:t>Luke 10:2				John 14:16-17</a:t>
            </a:r>
          </a:p>
          <a:p>
            <a:r>
              <a:rPr lang="en-US" sz="3200" dirty="0"/>
              <a:t>John 15:1-11			John 15:16</a:t>
            </a:r>
          </a:p>
          <a:p>
            <a:r>
              <a:rPr lang="en-US" sz="3200" dirty="0"/>
              <a:t>John 16:24			Ephesians 6:10-20</a:t>
            </a:r>
          </a:p>
          <a:p>
            <a:r>
              <a:rPr lang="en-US" sz="3200" dirty="0"/>
              <a:t>2 Thessalonians 3:1-4	James 4:2-3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03A208-68EB-67DB-0A6F-B0A535A7E393}"/>
              </a:ext>
            </a:extLst>
          </p:cNvPr>
          <p:cNvSpPr txBox="1"/>
          <p:nvPr/>
        </p:nvSpPr>
        <p:spPr>
          <a:xfrm flipH="1">
            <a:off x="1880682" y="4790126"/>
            <a:ext cx="5434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did you learn about the importance of intercessory prayer?</a:t>
            </a:r>
          </a:p>
        </p:txBody>
      </p:sp>
    </p:spTree>
    <p:extLst>
      <p:ext uri="{BB962C8B-B14F-4D97-AF65-F5344CB8AC3E}">
        <p14:creationId xmlns:p14="http://schemas.microsoft.com/office/powerpoint/2010/main" val="3335789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91FDC-C95B-F9F9-073C-C41983528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7303F21C-D992-3BB5-51DD-E4364F821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9A126C-05C9-91B1-FB76-82BC29A944D5}"/>
              </a:ext>
            </a:extLst>
          </p:cNvPr>
          <p:cNvSpPr txBox="1"/>
          <p:nvPr/>
        </p:nvSpPr>
        <p:spPr>
          <a:xfrm>
            <a:off x="731520" y="475488"/>
            <a:ext cx="864594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rgbClr val="202D4F"/>
                </a:solidFill>
                <a:latin typeface="Azo Sans"/>
              </a:rPr>
              <a:t> Table Discussion:  How?</a:t>
            </a:r>
            <a:endParaRPr lang="en-US" sz="4800" b="1" dirty="0">
              <a:solidFill>
                <a:srgbClr val="202D4F"/>
              </a:solidFill>
              <a:latin typeface="Azo Sans" panose="020B0603030303020204" pitchFamily="34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C634FF-3BCB-210F-FA07-569CCE780425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495666-2602-F870-794F-BBE285DC7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E3F6AE-34B8-74C7-8868-ABD5ACC52FEB}"/>
              </a:ext>
            </a:extLst>
          </p:cNvPr>
          <p:cNvSpPr txBox="1"/>
          <p:nvPr/>
        </p:nvSpPr>
        <p:spPr>
          <a:xfrm flipH="1">
            <a:off x="1955165" y="1903644"/>
            <a:ext cx="76557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Matthew 6:5-15			Matthew 21:22</a:t>
            </a:r>
          </a:p>
          <a:p>
            <a:r>
              <a:rPr lang="en-US" sz="2800" dirty="0"/>
              <a:t>Luke 18-1-8				Acts 2:42-47</a:t>
            </a:r>
          </a:p>
          <a:p>
            <a:r>
              <a:rPr lang="en-US" sz="2800" dirty="0"/>
              <a:t>Acts 4:23-31			Acts 10:9-48</a:t>
            </a:r>
          </a:p>
          <a:p>
            <a:r>
              <a:rPr lang="en-US" sz="2800" dirty="0"/>
              <a:t>Romans 12:12			Ephesians 6:18-19</a:t>
            </a:r>
          </a:p>
          <a:p>
            <a:r>
              <a:rPr lang="en-US" sz="2800" dirty="0"/>
              <a:t>Philippians 4:6			Colossians 4:2-4</a:t>
            </a:r>
          </a:p>
          <a:p>
            <a:r>
              <a:rPr lang="en-US" sz="2800" dirty="0"/>
              <a:t>1 Thessalonians 5:16-18	James 1:5-8</a:t>
            </a:r>
          </a:p>
          <a:p>
            <a:r>
              <a:rPr lang="en-US" sz="2800" dirty="0"/>
              <a:t>James 5:16-18			1 John 5:14-15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A61A9-61AF-1EAD-7266-B74BC2CAD910}"/>
              </a:ext>
            </a:extLst>
          </p:cNvPr>
          <p:cNvSpPr txBox="1"/>
          <p:nvPr/>
        </p:nvSpPr>
        <p:spPr>
          <a:xfrm flipH="1">
            <a:off x="1974090" y="5147681"/>
            <a:ext cx="411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did God show you?</a:t>
            </a:r>
          </a:p>
        </p:txBody>
      </p:sp>
    </p:spTree>
    <p:extLst>
      <p:ext uri="{BB962C8B-B14F-4D97-AF65-F5344CB8AC3E}">
        <p14:creationId xmlns:p14="http://schemas.microsoft.com/office/powerpoint/2010/main" val="963983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63901-47EB-BDF3-F081-39D099010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AA565B1-CF94-3BBE-AC03-554302E41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and blue background with a blue and green circle&#10;&#10;Description automatically generated">
            <a:extLst>
              <a:ext uri="{FF2B5EF4-FFF2-40B4-BE49-F238E27FC236}">
                <a16:creationId xmlns:a16="http://schemas.microsoft.com/office/drawing/2014/main" id="{D58D89FC-C51D-B896-E14C-A158D68AB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48D2B2-2DC4-EE0D-398F-BFB0162CB605}"/>
              </a:ext>
            </a:extLst>
          </p:cNvPr>
          <p:cNvSpPr txBox="1"/>
          <p:nvPr/>
        </p:nvSpPr>
        <p:spPr>
          <a:xfrm>
            <a:off x="3466214" y="393405"/>
            <a:ext cx="799568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/>
              <a:t>Pray without ceasing</a:t>
            </a:r>
          </a:p>
          <a:p>
            <a:r>
              <a:rPr lang="en-US" sz="2400" i="1" dirty="0"/>
              <a:t>	1 Thessalonians 5:16-18</a:t>
            </a:r>
          </a:p>
          <a:p>
            <a:r>
              <a:rPr lang="en-US" sz="2400" i="1" dirty="0"/>
              <a:t>“Be joyful always; pray continually; give thanks in all circumstances, for this is God’s will for you in Christ Jesus.”  NIV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B422D8-0CDD-35F2-367D-E6CD26F1C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02" y="5739643"/>
            <a:ext cx="449384" cy="649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3A33DC-7F5E-CECF-A7BA-E6B0A02E5913}"/>
              </a:ext>
            </a:extLst>
          </p:cNvPr>
          <p:cNvSpPr txBox="1"/>
          <p:nvPr/>
        </p:nvSpPr>
        <p:spPr>
          <a:xfrm>
            <a:off x="3657600" y="3571496"/>
            <a:ext cx="6342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/>
              <a:t>Pray with persistence</a:t>
            </a:r>
          </a:p>
        </p:txBody>
      </p:sp>
    </p:spTree>
    <p:extLst>
      <p:ext uri="{BB962C8B-B14F-4D97-AF65-F5344CB8AC3E}">
        <p14:creationId xmlns:p14="http://schemas.microsoft.com/office/powerpoint/2010/main" val="185559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6FBF3-F5CC-F552-B78A-0B3B6778F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and blue background with lines&#10;&#10;Description automatically generated">
            <a:extLst>
              <a:ext uri="{FF2B5EF4-FFF2-40B4-BE49-F238E27FC236}">
                <a16:creationId xmlns:a16="http://schemas.microsoft.com/office/drawing/2014/main" id="{14D93586-0BDA-F668-FCB3-2E46714C0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0"/>
            <a:ext cx="12187982" cy="685574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00A77E-22D4-3549-ABF2-2D785D4A4977}"/>
              </a:ext>
            </a:extLst>
          </p:cNvPr>
          <p:cNvSpPr txBox="1"/>
          <p:nvPr/>
        </p:nvSpPr>
        <p:spPr>
          <a:xfrm>
            <a:off x="731520" y="475488"/>
            <a:ext cx="470001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rgbClr val="202D4F"/>
                </a:solidFill>
                <a:latin typeface="Azo Sans"/>
              </a:rPr>
              <a:t> Story # 2</a:t>
            </a:r>
            <a:endParaRPr lang="en-US" sz="4800" b="1" dirty="0">
              <a:solidFill>
                <a:srgbClr val="202D4F"/>
              </a:solidFill>
              <a:latin typeface="Azo Sans" panose="020B0603030303020204" pitchFamily="34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EDB908-CED7-D345-B07F-FEFB52E7F688}"/>
              </a:ext>
            </a:extLst>
          </p:cNvPr>
          <p:cNvSpPr/>
          <p:nvPr/>
        </p:nvSpPr>
        <p:spPr>
          <a:xfrm>
            <a:off x="803275" y="1285104"/>
            <a:ext cx="4532949" cy="45719"/>
          </a:xfrm>
          <a:prstGeom prst="rect">
            <a:avLst/>
          </a:prstGeom>
          <a:solidFill>
            <a:srgbClr val="11A0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0BF1E6-1EC9-4B62-E5C3-88680759A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5" y="5943012"/>
            <a:ext cx="449384" cy="6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11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B8DFA27B6FF14688A957AFC8AB8C0C" ma:contentTypeVersion="5" ma:contentTypeDescription="Create a new document." ma:contentTypeScope="" ma:versionID="8ad493297dcd12d1aa93b858c8266225">
  <xsd:schema xmlns:xsd="http://www.w3.org/2001/XMLSchema" xmlns:xs="http://www.w3.org/2001/XMLSchema" xmlns:p="http://schemas.microsoft.com/office/2006/metadata/properties" xmlns:ns2="66e7c9de-decb-4cce-a978-72b80274e946" targetNamespace="http://schemas.microsoft.com/office/2006/metadata/properties" ma:root="true" ma:fieldsID="7feaa966640e0f5db0033c59000d4349" ns2:_="">
    <xsd:import namespace="66e7c9de-decb-4cce-a978-72b80274e9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e7c9de-decb-4cce-a978-72b80274e9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2" nillable="true" ma:displayName="Notes" ma:description="You have to click the &quot;Edit Document&quot; tab at the top and open it in Desktop. " ma:format="Dropdown" ma:internalName="Note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66e7c9de-decb-4cce-a978-72b80274e946" xsi:nil="true"/>
  </documentManagement>
</p:properties>
</file>

<file path=customXml/itemProps1.xml><?xml version="1.0" encoding="utf-8"?>
<ds:datastoreItem xmlns:ds="http://schemas.openxmlformats.org/officeDocument/2006/customXml" ds:itemID="{9A868191-78FD-44A8-92DD-2871CAC887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e7c9de-decb-4cce-a978-72b80274e9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E5BD20-76C1-4017-B9E0-A1818DC71D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A709E9-C890-44BF-807B-E07D1E7CA79D}">
  <ds:schemaRefs>
    <ds:schemaRef ds:uri="66e7c9de-decb-4cce-a978-72b80274e946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4834</TotalTime>
  <Words>991</Words>
  <Application>Microsoft Office PowerPoint</Application>
  <PresentationFormat>Widescreen</PresentationFormat>
  <Paragraphs>150</Paragraphs>
  <Slides>40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Shirey, Ethan</dc:creator>
  <cp:lastModifiedBy>O'Donnell, Carol</cp:lastModifiedBy>
  <cp:revision>64</cp:revision>
  <dcterms:created xsi:type="dcterms:W3CDTF">2024-10-18T21:07:06Z</dcterms:created>
  <dcterms:modified xsi:type="dcterms:W3CDTF">2025-02-19T20:08:06Z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0x010100E3B8DFA27B6FF14688A957AFC8AB8C0C</vt:lpwstr>
  </property>
</Properties>
</file>