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notesMasterIdLst>
    <p:notesMasterId r:id="rId13"/>
  </p:notesMasterIdLst>
  <p:sldIdLst>
    <p:sldId id="386" r:id="rId5"/>
    <p:sldId id="366" r:id="rId6"/>
    <p:sldId id="384" r:id="rId7"/>
    <p:sldId id="369" r:id="rId8"/>
    <p:sldId id="383" r:id="rId9"/>
    <p:sldId id="389" r:id="rId10"/>
    <p:sldId id="378" r:id="rId11"/>
    <p:sldId id="364" r:id="rId12"/>
  </p:sldIdLst>
  <p:sldSz cx="12192000" cy="6858000"/>
  <p:notesSz cx="6858000" cy="9144000"/>
  <p:embeddedFontLst>
    <p:embeddedFont>
      <p:font typeface="Avenir Next LT Pro" panose="020B0504020202020204" pitchFamily="34" charset="0"/>
      <p:regular r:id="rId14"/>
      <p:bold r:id="rId15"/>
      <p:italic r:id="rId16"/>
      <p:boldItalic r:id="rId17"/>
    </p:embeddedFont>
    <p:embeddedFont>
      <p:font typeface="Azo Sans" panose="020B0604020202020204" charset="0"/>
      <p:regular r:id="rId18"/>
      <p:bold r:id="rId19"/>
      <p:italic r:id="rId20"/>
      <p:boldItalic r:id="rId21"/>
    </p:embeddedFont>
    <p:embeddedFont>
      <p:font typeface="Azo Sans Medium" panose="020B0604020202020204" charset="0"/>
      <p:regular r:id="rId22"/>
      <p:bold r:id="rId23"/>
      <p:italic r:id="rId24"/>
      <p:boldItalic r:id="rId25"/>
    </p:embeddedFont>
    <p:embeddedFont>
      <p:font typeface="Proforma" panose="020B060402020202020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84" userDrawn="1">
          <p15:clr>
            <a:srgbClr val="A4A3A4"/>
          </p15:clr>
        </p15:guide>
        <p15:guide id="4" pos="7296" userDrawn="1">
          <p15:clr>
            <a:srgbClr val="A4A3A4"/>
          </p15:clr>
        </p15:guide>
        <p15:guide id="5" orient="horz" pos="432" userDrawn="1">
          <p15:clr>
            <a:srgbClr val="A4A3A4"/>
          </p15:clr>
        </p15:guide>
        <p15:guide id="6" orient="horz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59580"/>
    <a:srgbClr val="F3D54E"/>
    <a:srgbClr val="C7DEDE"/>
    <a:srgbClr val="467B7C"/>
    <a:srgbClr val="E4DCCD"/>
    <a:srgbClr val="E8F5F3"/>
    <a:srgbClr val="5BC2E7"/>
    <a:srgbClr val="1D4F91"/>
    <a:srgbClr val="F2D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E0668A-6DD3-8A42-BC34-34968EC37FE9}" v="54" dt="2026-01-21T20:26:29.4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673"/>
    <p:restoredTop sz="68356"/>
  </p:normalViewPr>
  <p:slideViewPr>
    <p:cSldViewPr snapToGrid="0">
      <p:cViewPr varScale="1">
        <p:scale>
          <a:sx n="85" d="100"/>
          <a:sy n="85" d="100"/>
        </p:scale>
        <p:origin x="1048" y="160"/>
      </p:cViewPr>
      <p:guideLst>
        <p:guide orient="horz" pos="2160"/>
        <p:guide pos="3840"/>
        <p:guide pos="384"/>
        <p:guide pos="7296"/>
        <p:guide orient="horz" pos="432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customXml" Target="../customXml/item3.xml"/><Relationship Id="rId21" Type="http://schemas.openxmlformats.org/officeDocument/2006/relationships/font" Target="fonts/font8.fntdata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1.fntdata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6.xml"/><Relationship Id="rId19" Type="http://schemas.openxmlformats.org/officeDocument/2006/relationships/font" Target="fonts/font6.fntdata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F65CB8-E7A8-3D47-99AC-7BBDAD4E220C}" type="datetimeFigureOut">
              <a:rPr lang="en-US" smtClean="0"/>
              <a:t>2/18/2026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47237F-BC3F-A949-AA8B-79AE40F51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225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5BAA8-9ED9-ED5D-B2D6-5ED25B6612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6A6BA9-94C2-E8AA-D4CE-8B1D53AB17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FAE6F8-74BE-7704-B313-662223AC7A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Imb.org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guides and resources: https://</a:t>
            </a:r>
            <a:r>
              <a:rPr lang="en-US" dirty="0" err="1"/>
              <a:t>www.imb.org</a:t>
            </a:r>
            <a:r>
              <a:rPr lang="en-US" dirty="0"/>
              <a:t>/get-involved/individual/taking-a-mission-trip/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80ED0B-D456-A17B-BBDE-55788D52A5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47237F-BC3F-A949-AA8B-79AE40F515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27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47237F-BC3F-A949-AA8B-79AE40F515A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4714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 discussions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47237F-BC3F-A949-AA8B-79AE40F515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3109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Focus on building long-term partnerships as opposed to numerous one off trips all to different locations (these can be good on occasion, but make this the occasion rather than the pattern).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47237F-BC3F-A949-AA8B-79AE40F515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494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Again, long-term relationships with the field.</a:t>
            </a:r>
          </a:p>
          <a:p>
            <a:endParaRPr lang="en-US" dirty="0"/>
          </a:p>
          <a:p>
            <a:r>
              <a:rPr lang="en-US" dirty="0"/>
              <a:t>INR</a:t>
            </a:r>
          </a:p>
          <a:p>
            <a:endParaRPr lang="en-US" dirty="0"/>
          </a:p>
          <a:p>
            <a:r>
              <a:rPr lang="en-US" dirty="0"/>
              <a:t>Keep lostness in the forefront rather than trying to solve every problem you see without understanding the culture or long-term impacts.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47237F-BC3F-A949-AA8B-79AE40F515A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5493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Imb.org</a:t>
            </a:r>
            <a:endParaRPr lang="en-US" dirty="0"/>
          </a:p>
          <a:p>
            <a:r>
              <a:rPr lang="en-US" dirty="0"/>
              <a:t>Guides and resources: https://</a:t>
            </a:r>
            <a:r>
              <a:rPr lang="en-US" dirty="0" err="1"/>
              <a:t>www.imb.org</a:t>
            </a:r>
            <a:r>
              <a:rPr lang="en-US" dirty="0"/>
              <a:t>/get-involved/individual/taking-a-mission-trip/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47237F-BC3F-A949-AA8B-79AE40F515A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373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0886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6838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>
          <a:solidFill>
            <a:schemeClr val="tx1"/>
          </a:solidFill>
          <a:latin typeface="Azo Sans" panose="020B0603030303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1" i="0" kern="1200">
          <a:solidFill>
            <a:schemeClr val="tx1"/>
          </a:solidFill>
          <a:latin typeface="Azo Sans" panose="020B06030303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i="0" kern="1200">
          <a:solidFill>
            <a:schemeClr val="tx1"/>
          </a:solidFill>
          <a:latin typeface="Azo Sans Medium" panose="020B06030303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i="0" kern="1200">
          <a:solidFill>
            <a:schemeClr val="tx1"/>
          </a:solidFill>
          <a:latin typeface="Proforma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zo Sans" panose="020B06030303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zo Sans" panose="020B06030303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56B93-D263-7D00-683F-0B872263C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rectangular object with white lines&#10;&#10;AI-generated content may be incorrect.">
            <a:extLst>
              <a:ext uri="{FF2B5EF4-FFF2-40B4-BE49-F238E27FC236}">
                <a16:creationId xmlns:a16="http://schemas.microsoft.com/office/drawing/2014/main" id="{62924613-C3AB-03D6-0380-6471DBD786E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51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43BC6CC-3CED-D0AB-ECDA-531954D16076}"/>
              </a:ext>
            </a:extLst>
          </p:cNvPr>
          <p:cNvSpPr txBox="1"/>
          <p:nvPr/>
        </p:nvSpPr>
        <p:spPr>
          <a:xfrm>
            <a:off x="904240" y="1547664"/>
            <a:ext cx="7934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accent5"/>
                </a:solidFill>
                <a:latin typeface="Azo Sans" panose="020B0603030303020204" pitchFamily="34" charset="77"/>
              </a:rPr>
              <a:t>GLOBAL MISSION PARTNERSHIPS</a:t>
            </a:r>
            <a:endParaRPr lang="en-US" sz="5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D93A5B-0808-AB51-24FB-3D51871DE8E0}"/>
              </a:ext>
            </a:extLst>
          </p:cNvPr>
          <p:cNvSpPr txBox="1"/>
          <p:nvPr/>
        </p:nvSpPr>
        <p:spPr>
          <a:xfrm>
            <a:off x="2042160" y="3741658"/>
            <a:ext cx="679704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0000"/>
                </a:solidFill>
                <a:latin typeface="Azo Sans"/>
              </a:rPr>
              <a:t>Mission College – January 2026</a:t>
            </a:r>
          </a:p>
          <a:p>
            <a:endParaRPr lang="en-US" dirty="0">
              <a:solidFill>
                <a:srgbClr val="000000"/>
              </a:solidFill>
              <a:latin typeface="Azo Sans"/>
            </a:endParaRPr>
          </a:p>
          <a:p>
            <a:r>
              <a:rPr lang="en-US" sz="2800" dirty="0">
                <a:solidFill>
                  <a:srgbClr val="000000"/>
                </a:solidFill>
                <a:latin typeface="Azo Sans"/>
              </a:rPr>
              <a:t>Samuel Polhamus</a:t>
            </a:r>
          </a:p>
          <a:p>
            <a:r>
              <a:rPr lang="en-US" sz="2800" dirty="0">
                <a:solidFill>
                  <a:srgbClr val="000000"/>
                </a:solidFill>
                <a:latin typeface="Azo Sans"/>
              </a:rPr>
              <a:t>David Olson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391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E22C73-4D24-52C3-02DB-897872A703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yellow and black corner&#10;&#10;AI-generated content may be incorrect.">
            <a:extLst>
              <a:ext uri="{FF2B5EF4-FFF2-40B4-BE49-F238E27FC236}">
                <a16:creationId xmlns:a16="http://schemas.microsoft.com/office/drawing/2014/main" id="{C29CDD45-C7BC-88B1-A583-AD186A7B78D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51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2170EF8-6F9B-6193-1F06-4A1D62A52764}"/>
              </a:ext>
            </a:extLst>
          </p:cNvPr>
          <p:cNvSpPr txBox="1">
            <a:spLocks/>
          </p:cNvSpPr>
          <p:nvPr/>
        </p:nvSpPr>
        <p:spPr>
          <a:xfrm>
            <a:off x="857860" y="298634"/>
            <a:ext cx="10331303" cy="7694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4000" b="1" dirty="0">
                <a:solidFill>
                  <a:srgbClr val="000000"/>
                </a:solidFill>
                <a:latin typeface="Azo Sans" panose="020B0603030303020204" pitchFamily="34" charset="77"/>
              </a:rPr>
              <a:t>GLOBAL MISSION PARTNERING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F1C47A-D00B-6A02-81B7-6EADBE8E53EC}"/>
              </a:ext>
            </a:extLst>
          </p:cNvPr>
          <p:cNvSpPr txBox="1">
            <a:spLocks/>
          </p:cNvSpPr>
          <p:nvPr/>
        </p:nvSpPr>
        <p:spPr>
          <a:xfrm>
            <a:off x="871001" y="920234"/>
            <a:ext cx="8886076" cy="5970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 dirty="0">
                <a:solidFill>
                  <a:srgbClr val="059580"/>
                </a:solidFill>
                <a:latin typeface="Azo Sans" panose="020B0603030303020204" pitchFamily="34" charset="77"/>
              </a:rPr>
              <a:t>SESSION OUTCOMES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861D38-4549-9D4D-DB1C-097C98A648D6}"/>
              </a:ext>
            </a:extLst>
          </p:cNvPr>
          <p:cNvSpPr txBox="1">
            <a:spLocks noChangeAspect="1"/>
          </p:cNvSpPr>
          <p:nvPr/>
        </p:nvSpPr>
        <p:spPr>
          <a:xfrm>
            <a:off x="1464389" y="2377440"/>
            <a:ext cx="9326880" cy="32973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Recognize marks of a healthy sending church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Explain purpose of global mission partnering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Develop actionable, Great Commission–aligned steps</a:t>
            </a:r>
          </a:p>
        </p:txBody>
      </p:sp>
    </p:spTree>
    <p:extLst>
      <p:ext uri="{BB962C8B-B14F-4D97-AF65-F5344CB8AC3E}">
        <p14:creationId xmlns:p14="http://schemas.microsoft.com/office/powerpoint/2010/main" val="2683030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12DA15-8CCC-5190-5BBB-569833DFA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background with black squares&#10;&#10;AI-generated content may be incorrect.">
            <a:extLst>
              <a:ext uri="{FF2B5EF4-FFF2-40B4-BE49-F238E27FC236}">
                <a16:creationId xmlns:a16="http://schemas.microsoft.com/office/drawing/2014/main" id="{C10A3ED2-E51D-4155-0EB3-91C0B5D7F0B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0"/>
            <a:ext cx="12185650" cy="686157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51672C7-84E0-4036-9240-4A98B25564AA}"/>
              </a:ext>
            </a:extLst>
          </p:cNvPr>
          <p:cNvSpPr txBox="1">
            <a:spLocks/>
          </p:cNvSpPr>
          <p:nvPr/>
        </p:nvSpPr>
        <p:spPr>
          <a:xfrm>
            <a:off x="857860" y="298634"/>
            <a:ext cx="10331303" cy="7694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4000" b="1" dirty="0">
                <a:solidFill>
                  <a:srgbClr val="000000"/>
                </a:solidFill>
                <a:latin typeface="Azo Sans" panose="020B0603030303020204" pitchFamily="34" charset="77"/>
              </a:rPr>
              <a:t>VISION – ALL PEOPLES WORSHIPING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3D0EF3-E0FB-5F4B-2EAC-B252F9414D5C}"/>
              </a:ext>
            </a:extLst>
          </p:cNvPr>
          <p:cNvSpPr txBox="1">
            <a:spLocks/>
          </p:cNvSpPr>
          <p:nvPr/>
        </p:nvSpPr>
        <p:spPr>
          <a:xfrm>
            <a:off x="871001" y="920234"/>
            <a:ext cx="8886076" cy="5970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 dirty="0">
                <a:solidFill>
                  <a:srgbClr val="059580"/>
                </a:solidFill>
                <a:latin typeface="Azo Sans" panose="020B0603030303020204" pitchFamily="34" charset="77"/>
              </a:rPr>
              <a:t>Vision and Mission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B512C6-B28F-AFFA-8286-C8436DB0AA64}"/>
              </a:ext>
            </a:extLst>
          </p:cNvPr>
          <p:cNvSpPr txBox="1">
            <a:spLocks noChangeAspect="1"/>
          </p:cNvSpPr>
          <p:nvPr/>
        </p:nvSpPr>
        <p:spPr>
          <a:xfrm>
            <a:off x="2258523" y="1689675"/>
            <a:ext cx="9326880" cy="38393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Azo Sans"/>
              </a:rPr>
              <a:t>Revelation 7:9 and 5:9-10;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Azo Sans"/>
              </a:rPr>
              <a:t>A multitude from every nation, tribe, people, and language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Azo Sans"/>
              </a:rPr>
              <a:t>The end vision shapes present strategy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Azo Sans"/>
              </a:rPr>
              <a:t>Our role in God’s redemptive plan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Azo Sans"/>
              </a:rPr>
              <a:t>The Great Commission: Matt. 28:18-20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Azo Sans"/>
              </a:rPr>
              <a:t>“every nation”</a:t>
            </a:r>
          </a:p>
          <a:p>
            <a:pPr marL="1257300" lvl="2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Azo Sans"/>
              </a:rPr>
              <a:t>“teaching to observe”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Azo Sans"/>
              </a:rPr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1432061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14B678-1086-5637-49AF-0ACFFEB5C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 shot of a phone&#10;&#10;AI-generated content may be incorrect.">
            <a:extLst>
              <a:ext uri="{FF2B5EF4-FFF2-40B4-BE49-F238E27FC236}">
                <a16:creationId xmlns:a16="http://schemas.microsoft.com/office/drawing/2014/main" id="{32EECDFA-D33C-491D-F195-53FA046396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" y="0"/>
            <a:ext cx="12185650" cy="686157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19AEFEF-6922-C272-4274-81E67FC02A36}"/>
              </a:ext>
            </a:extLst>
          </p:cNvPr>
          <p:cNvSpPr txBox="1">
            <a:spLocks noChangeAspect="1"/>
          </p:cNvSpPr>
          <p:nvPr/>
        </p:nvSpPr>
        <p:spPr>
          <a:xfrm>
            <a:off x="822960" y="1870216"/>
            <a:ext cx="5080000" cy="389848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  <a:latin typeface="Azo Sans"/>
              </a:rPr>
              <a:t>Where does the short-term trip fit into the CMT?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  <a:latin typeface="Azo Sans"/>
              </a:rPr>
              <a:t>Expect that fit to change with time and situations</a:t>
            </a:r>
            <a:endParaRPr lang="en-US" sz="2400" dirty="0">
              <a:latin typeface="Azo San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315275-2193-B792-E743-29C64DAA0530}"/>
              </a:ext>
            </a:extLst>
          </p:cNvPr>
          <p:cNvSpPr txBox="1">
            <a:spLocks/>
          </p:cNvSpPr>
          <p:nvPr/>
        </p:nvSpPr>
        <p:spPr>
          <a:xfrm>
            <a:off x="769769" y="298634"/>
            <a:ext cx="10331303" cy="7694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4000" b="1" dirty="0">
                <a:solidFill>
                  <a:srgbClr val="000000"/>
                </a:solidFill>
                <a:latin typeface="Azo Sans" panose="020B0603030303020204" pitchFamily="34" charset="77"/>
              </a:rPr>
              <a:t>PRACTICAL STEPS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793B42-D219-18A7-9160-F924E84740B2}"/>
              </a:ext>
            </a:extLst>
          </p:cNvPr>
          <p:cNvSpPr txBox="1">
            <a:spLocks/>
          </p:cNvSpPr>
          <p:nvPr/>
        </p:nvSpPr>
        <p:spPr>
          <a:xfrm>
            <a:off x="782910" y="920234"/>
            <a:ext cx="8886076" cy="5970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 dirty="0">
                <a:solidFill>
                  <a:srgbClr val="059580"/>
                </a:solidFill>
                <a:latin typeface="Azo Sans" panose="020B0603030303020204" pitchFamily="34" charset="77"/>
              </a:rPr>
              <a:t>Adding fuel to the CMT</a:t>
            </a:r>
          </a:p>
        </p:txBody>
      </p:sp>
      <p:pic>
        <p:nvPicPr>
          <p:cNvPr id="2" name="Picture 1" descr="A diagram of a mission&#10;&#10;Description automatically generated">
            <a:extLst>
              <a:ext uri="{FF2B5EF4-FFF2-40B4-BE49-F238E27FC236}">
                <a16:creationId xmlns:a16="http://schemas.microsoft.com/office/drawing/2014/main" id="{CA129BE9-B0B3-E35D-D48E-DCF731FFD8B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05" t="8975" r="4026"/>
          <a:stretch/>
        </p:blipFill>
        <p:spPr bwMode="auto">
          <a:xfrm>
            <a:off x="6096000" y="443046"/>
            <a:ext cx="5528073" cy="54947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92134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B254BF-9A92-513E-E65A-9C2C391B0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yellow background with black dots&#10;&#10;AI-generated content may be incorrect.">
            <a:extLst>
              <a:ext uri="{FF2B5EF4-FFF2-40B4-BE49-F238E27FC236}">
                <a16:creationId xmlns:a16="http://schemas.microsoft.com/office/drawing/2014/main" id="{559ED26F-4620-73E3-6457-A1EC464C510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" y="0"/>
            <a:ext cx="12185650" cy="686157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CE0F505-0A84-FFE4-804F-C1F4E36CC072}"/>
              </a:ext>
            </a:extLst>
          </p:cNvPr>
          <p:cNvSpPr txBox="1">
            <a:spLocks/>
          </p:cNvSpPr>
          <p:nvPr/>
        </p:nvSpPr>
        <p:spPr>
          <a:xfrm>
            <a:off x="857860" y="298634"/>
            <a:ext cx="10331303" cy="7694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4000" b="1" dirty="0">
                <a:solidFill>
                  <a:srgbClr val="000000"/>
                </a:solidFill>
                <a:latin typeface="Azo Sans" panose="020B0603030303020204" pitchFamily="34" charset="77"/>
              </a:rPr>
              <a:t>LONG-TERM RELATIONSHIPS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EA6CC6-5E7F-B47D-9618-701F2B67E788}"/>
              </a:ext>
            </a:extLst>
          </p:cNvPr>
          <p:cNvSpPr txBox="1">
            <a:spLocks/>
          </p:cNvSpPr>
          <p:nvPr/>
        </p:nvSpPr>
        <p:spPr>
          <a:xfrm>
            <a:off x="871001" y="920234"/>
            <a:ext cx="8886076" cy="5970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 dirty="0">
                <a:solidFill>
                  <a:srgbClr val="059580"/>
                </a:solidFill>
                <a:latin typeface="Azo Sans" panose="020B0603030303020204" pitchFamily="34" charset="77"/>
              </a:rPr>
              <a:t>Teaching to observe practical steps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FAE970-EDAF-48F6-F8D0-1F7A71263AE0}"/>
              </a:ext>
            </a:extLst>
          </p:cNvPr>
          <p:cNvSpPr txBox="1">
            <a:spLocks noChangeAspect="1"/>
          </p:cNvSpPr>
          <p:nvPr/>
        </p:nvSpPr>
        <p:spPr>
          <a:xfrm>
            <a:off x="1862283" y="2506050"/>
            <a:ext cx="9326880" cy="38393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000000"/>
                </a:solidFill>
                <a:latin typeface="Azo Sans"/>
              </a:rPr>
              <a:t>Keeping the vision hot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000000"/>
                </a:solidFill>
                <a:latin typeface="Azo Sans"/>
              </a:rPr>
              <a:t>Looking back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000000"/>
                </a:solidFill>
                <a:latin typeface="Azo Sans"/>
              </a:rPr>
              <a:t>Looking forward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000000"/>
                </a:solidFill>
                <a:latin typeface="Azo Sans"/>
              </a:rPr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40680814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0235F5-E4EF-DE8D-4D6E-2DD059A62C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white background with black squares&#10;&#10;AI-generated content may be incorrect.">
            <a:extLst>
              <a:ext uri="{FF2B5EF4-FFF2-40B4-BE49-F238E27FC236}">
                <a16:creationId xmlns:a16="http://schemas.microsoft.com/office/drawing/2014/main" id="{8208CF0B-9873-7A47-ADD3-4C95B6E3A5B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" y="0"/>
            <a:ext cx="12185650" cy="686157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7D15814-BF1B-B226-2547-970D7D1FF192}"/>
              </a:ext>
            </a:extLst>
          </p:cNvPr>
          <p:cNvSpPr txBox="1">
            <a:spLocks/>
          </p:cNvSpPr>
          <p:nvPr/>
        </p:nvSpPr>
        <p:spPr>
          <a:xfrm>
            <a:off x="857860" y="298634"/>
            <a:ext cx="10331303" cy="7694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4000" b="1" dirty="0">
                <a:solidFill>
                  <a:srgbClr val="000000"/>
                </a:solidFill>
                <a:latin typeface="Azo Sans" panose="020B0603030303020204" pitchFamily="34" charset="77"/>
              </a:rPr>
              <a:t>SENDING STRATEGIES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BBBDDC-2653-9232-33F9-49C4725A7932}"/>
              </a:ext>
            </a:extLst>
          </p:cNvPr>
          <p:cNvSpPr txBox="1">
            <a:spLocks/>
          </p:cNvSpPr>
          <p:nvPr/>
        </p:nvSpPr>
        <p:spPr>
          <a:xfrm>
            <a:off x="871001" y="920234"/>
            <a:ext cx="8886076" cy="5970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200" b="1" dirty="0">
                <a:solidFill>
                  <a:srgbClr val="059580"/>
                </a:solidFill>
                <a:latin typeface="Azo Sans" panose="020B0603030303020204" pitchFamily="34" charset="77"/>
              </a:rPr>
              <a:t>Trip frequently and dispersion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66AA7B-358D-E6CB-D795-FCDAAE299330}"/>
              </a:ext>
            </a:extLst>
          </p:cNvPr>
          <p:cNvSpPr txBox="1">
            <a:spLocks noChangeAspect="1"/>
          </p:cNvSpPr>
          <p:nvPr/>
        </p:nvSpPr>
        <p:spPr>
          <a:xfrm>
            <a:off x="1464389" y="2468880"/>
            <a:ext cx="9326880" cy="32059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000000"/>
                </a:solidFill>
                <a:latin typeface="Azo Sans"/>
              </a:rPr>
              <a:t>Strategic deployment of teams over a year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000000"/>
                </a:solidFill>
                <a:latin typeface="Azo Sans"/>
              </a:rPr>
              <a:t>Forming and using teams in different ways with the focus on the field partner</a:t>
            </a:r>
          </a:p>
        </p:txBody>
      </p:sp>
    </p:spTree>
    <p:extLst>
      <p:ext uri="{BB962C8B-B14F-4D97-AF65-F5344CB8AC3E}">
        <p14:creationId xmlns:p14="http://schemas.microsoft.com/office/powerpoint/2010/main" val="13159108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7F0CA7-E5B0-A436-E782-9299D4DA9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background with black squares&#10;&#10;AI-generated content may be incorrect.">
            <a:extLst>
              <a:ext uri="{FF2B5EF4-FFF2-40B4-BE49-F238E27FC236}">
                <a16:creationId xmlns:a16="http://schemas.microsoft.com/office/drawing/2014/main" id="{F0C3BA34-D2A1-8EE2-B431-9BD6ED8DC98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576"/>
            <a:ext cx="12185652" cy="686157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0EA8B2C-825F-2F44-2B91-22171F11403B}"/>
              </a:ext>
            </a:extLst>
          </p:cNvPr>
          <p:cNvSpPr txBox="1">
            <a:spLocks/>
          </p:cNvSpPr>
          <p:nvPr/>
        </p:nvSpPr>
        <p:spPr>
          <a:xfrm>
            <a:off x="909864" y="1813683"/>
            <a:ext cx="3696860" cy="26309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b="1" i="0" kern="1200">
                <a:solidFill>
                  <a:schemeClr val="tx1"/>
                </a:solidFill>
                <a:latin typeface="Azo Sans" panose="020B0603030303020204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i="0" kern="1200">
                <a:solidFill>
                  <a:schemeClr val="tx1"/>
                </a:solidFill>
                <a:latin typeface="Azo Sans Medium" panose="020B0603030303020204" pitchFamily="34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i="0" kern="1200">
                <a:solidFill>
                  <a:schemeClr val="tx1"/>
                </a:solidFill>
                <a:latin typeface="Proforma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zo Sans" panose="020B0603030303020204" pitchFamily="34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zo Sans" panose="020B0603030303020204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000000"/>
                </a:solidFill>
                <a:latin typeface="Azo Sans"/>
              </a:rPr>
              <a:t>ROLE OF PRAYER</a:t>
            </a:r>
            <a:endParaRPr lang="en-US" sz="4400" dirty="0">
              <a:solidFill>
                <a:srgbClr val="0000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009681"/>
                </a:solidFill>
              </a:rPr>
              <a:t>Submitting to the Father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sz="1600" dirty="0">
              <a:latin typeface="Avenir Next LT Pro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863A3EF-240C-4DF2-EC2B-A05820371152}"/>
              </a:ext>
            </a:extLst>
          </p:cNvPr>
          <p:cNvSpPr txBox="1">
            <a:spLocks/>
          </p:cNvSpPr>
          <p:nvPr/>
        </p:nvSpPr>
        <p:spPr>
          <a:xfrm>
            <a:off x="5755264" y="1371600"/>
            <a:ext cx="5476330" cy="419243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30000"/>
              </a:lnSpc>
              <a:spcBef>
                <a:spcPts val="0"/>
              </a:spcBef>
              <a:buAutoNum type="arabicPeriod"/>
            </a:pPr>
            <a:r>
              <a:rPr lang="en-US" b="1" dirty="0">
                <a:solidFill>
                  <a:srgbClr val="000000"/>
                </a:solidFill>
                <a:latin typeface="Azo Sans" panose="020B0603030303020204" pitchFamily="34" charset="77"/>
              </a:rPr>
              <a:t>Engage your church in the work through updates and prayer</a:t>
            </a:r>
          </a:p>
          <a:p>
            <a:pPr marL="342900" indent="-342900">
              <a:lnSpc>
                <a:spcPct val="130000"/>
              </a:lnSpc>
              <a:spcBef>
                <a:spcPts val="0"/>
              </a:spcBef>
              <a:buAutoNum type="arabicPeriod"/>
            </a:pPr>
            <a:r>
              <a:rPr lang="en-US" b="1" dirty="0">
                <a:solidFill>
                  <a:srgbClr val="000000"/>
                </a:solidFill>
                <a:latin typeface="Azo Sans" panose="020B0603030303020204" pitchFamily="34" charset="77"/>
              </a:rPr>
              <a:t>Connect with missionaries and partners to put a face to prayer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E07C177-5626-3B71-C593-0842F33BF170}"/>
              </a:ext>
            </a:extLst>
          </p:cNvPr>
          <p:cNvSpPr>
            <a:spLocks/>
          </p:cNvSpPr>
          <p:nvPr/>
        </p:nvSpPr>
        <p:spPr>
          <a:xfrm>
            <a:off x="5052664" y="1021245"/>
            <a:ext cx="40312" cy="4572000"/>
          </a:xfrm>
          <a:prstGeom prst="rect">
            <a:avLst/>
          </a:prstGeom>
          <a:solidFill>
            <a:srgbClr val="F3D5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3D5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175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54BB7F-5717-7BB9-4E38-87CA61AD7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rectangle with white lines&#10;&#10;AI-generated content may be incorrect.">
            <a:extLst>
              <a:ext uri="{FF2B5EF4-FFF2-40B4-BE49-F238E27FC236}">
                <a16:creationId xmlns:a16="http://schemas.microsoft.com/office/drawing/2014/main" id="{78C9513E-58CB-B678-2917-7E7336DF1C1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" y="0"/>
            <a:ext cx="12185650" cy="68615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D49D36D-5261-1FE8-5BB7-B40E9B334D61}"/>
              </a:ext>
            </a:extLst>
          </p:cNvPr>
          <p:cNvSpPr txBox="1"/>
          <p:nvPr/>
        </p:nvSpPr>
        <p:spPr>
          <a:xfrm>
            <a:off x="1770888" y="1558158"/>
            <a:ext cx="8650224" cy="374168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5400" b="1" dirty="0">
                <a:solidFill>
                  <a:schemeClr val="accent6"/>
                </a:solidFill>
                <a:latin typeface="Azo Sans" panose="020B0603030303020204" pitchFamily="34" charset="77"/>
              </a:rPr>
              <a:t>MISSONS COLLEGE</a:t>
            </a:r>
          </a:p>
          <a:p>
            <a:pPr algn="ctr"/>
            <a:r>
              <a:rPr lang="en-US" sz="5400" b="1" dirty="0">
                <a:solidFill>
                  <a:schemeClr val="accent6"/>
                </a:solidFill>
                <a:latin typeface="Azo Sans" panose="020B0603030303020204" pitchFamily="34" charset="77"/>
              </a:rPr>
              <a:t>2026</a:t>
            </a:r>
          </a:p>
          <a:p>
            <a:pPr algn="ctr"/>
            <a:r>
              <a:rPr lang="en-US" b="1" dirty="0">
                <a:solidFill>
                  <a:schemeClr val="accent6"/>
                </a:solidFill>
                <a:latin typeface="Azo Sans" panose="020B0603030303020204" pitchFamily="34" charset="77"/>
              </a:rPr>
              <a:t> </a:t>
            </a:r>
            <a:endParaRPr lang="en-US" sz="1600" b="1" dirty="0">
              <a:solidFill>
                <a:schemeClr val="accent6"/>
              </a:solidFill>
              <a:latin typeface="Azo Sans" panose="020B0603030303020204" pitchFamily="34" charset="77"/>
            </a:endParaRPr>
          </a:p>
          <a:p>
            <a:pPr algn="ctr"/>
            <a:r>
              <a:rPr lang="en-US" sz="4400" b="1" dirty="0" err="1">
                <a:solidFill>
                  <a:schemeClr val="accent6"/>
                </a:solidFill>
                <a:latin typeface="Azo Sans" panose="020B0603030303020204" pitchFamily="34" charset="77"/>
              </a:rPr>
              <a:t>imb.org</a:t>
            </a:r>
            <a:endParaRPr lang="en-US" sz="4000" b="1" dirty="0">
              <a:solidFill>
                <a:schemeClr val="accent6"/>
              </a:solidFill>
              <a:latin typeface="Azo Sans" panose="020B0603030303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25787477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IMB Presence Point">
      <a:dk1>
        <a:srgbClr val="1B365D"/>
      </a:dk1>
      <a:lt1>
        <a:srgbClr val="48797B"/>
      </a:lt1>
      <a:dk2>
        <a:srgbClr val="009681"/>
      </a:dk2>
      <a:lt2>
        <a:srgbClr val="B83A4B"/>
      </a:lt2>
      <a:accent1>
        <a:srgbClr val="B2B3B2"/>
      </a:accent1>
      <a:accent2>
        <a:srgbClr val="707371"/>
      </a:accent2>
      <a:accent3>
        <a:srgbClr val="F3D54E"/>
      </a:accent3>
      <a:accent4>
        <a:srgbClr val="E87722"/>
      </a:accent4>
      <a:accent5>
        <a:srgbClr val="FFFFFF"/>
      </a:accent5>
      <a:accent6>
        <a:srgbClr val="FFFFFF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BECD029BA62D44AA43F436B0B9838AF" ma:contentTypeVersion="19" ma:contentTypeDescription="Create a new document." ma:contentTypeScope="" ma:versionID="4d963d3c291799a6d097d20b4ff4c89f">
  <xsd:schema xmlns:xsd="http://www.w3.org/2001/XMLSchema" xmlns:xs="http://www.w3.org/2001/XMLSchema" xmlns:p="http://schemas.microsoft.com/office/2006/metadata/properties" xmlns:ns2="9ddab667-314d-4712-a21b-7e4fa087ae7c" xmlns:ns3="4806ecc2-c2a9-47c3-9dfa-b0ac5a2f7c8b" targetNamespace="http://schemas.microsoft.com/office/2006/metadata/properties" ma:root="true" ma:fieldsID="b522c87e651dd61570dcf2e0d8b7b916" ns2:_="" ns3:_="">
    <xsd:import namespace="9ddab667-314d-4712-a21b-7e4fa087ae7c"/>
    <xsd:import namespace="4806ecc2-c2a9-47c3-9dfa-b0ac5a2f7c8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dab667-314d-4712-a21b-7e4fa087ae7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a3f473f5-fa69-402b-b6e7-3ef715960da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06ecc2-c2a9-47c3-9dfa-b0ac5a2f7c8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616e8cd-9038-4143-b7aa-0c63a4673670}" ma:internalName="TaxCatchAll" ma:showField="CatchAllData" ma:web="4806ecc2-c2a9-47c3-9dfa-b0ac5a2f7c8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ddab667-314d-4712-a21b-7e4fa087ae7c">
      <Terms xmlns="http://schemas.microsoft.com/office/infopath/2007/PartnerControls"/>
    </lcf76f155ced4ddcb4097134ff3c332f>
    <TaxCatchAll xmlns="4806ecc2-c2a9-47c3-9dfa-b0ac5a2f7c8b" xsi:nil="true"/>
    <SharedWithUsers xmlns="4806ecc2-c2a9-47c3-9dfa-b0ac5a2f7c8b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E2084A58-7BEF-40E3-9F94-F2373B194C7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8210C3D-E6E1-49DE-9491-7BF7C0CF231D}">
  <ds:schemaRefs>
    <ds:schemaRef ds:uri="4806ecc2-c2a9-47c3-9dfa-b0ac5a2f7c8b"/>
    <ds:schemaRef ds:uri="9ddab667-314d-4712-a21b-7e4fa087ae7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2B43C028-0BC4-45B3-9272-2E98477BB182}">
  <ds:schemaRefs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4806ecc2-c2a9-47c3-9dfa-b0ac5a2f7c8b"/>
    <ds:schemaRef ds:uri="http://schemas.microsoft.com/office/2006/metadata/properties"/>
    <ds:schemaRef ds:uri="http://schemas.openxmlformats.org/package/2006/metadata/core-properties"/>
    <ds:schemaRef ds:uri="9ddab667-314d-4712-a21b-7e4fa087ae7c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2647</TotalTime>
  <Words>317</Words>
  <Application>Microsoft Office PowerPoint</Application>
  <PresentationFormat>Widescreen</PresentationFormat>
  <Paragraphs>58</Paragraphs>
  <Slides>8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Blank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keywords/>
  <dc:description/>
  <cp:lastModifiedBy>Olson, David</cp:lastModifiedBy>
  <cp:revision>27</cp:revision>
  <dcterms:created xsi:type="dcterms:W3CDTF">2021-04-22T18:58:05Z</dcterms:created>
  <dcterms:modified xsi:type="dcterms:W3CDTF">2026-02-18T17:47:06Z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0x010100CBECD029BA62D44AA43F436B0B9838AF</vt:lpwstr>
  </property>
  <property fmtid="{D5CDD505-2E9C-101B-9397-08002B2CF9AE}" pid="3" name="MediaServiceImageTags">
    <vt:lpwstr/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</Properties>
</file>