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07" r:id="rId4"/>
  </p:sldMasterIdLst>
  <p:notesMasterIdLst>
    <p:notesMasterId r:id="rId59"/>
  </p:notesMasterIdLst>
  <p:sldIdLst>
    <p:sldId id="256" r:id="rId5"/>
    <p:sldId id="258" r:id="rId6"/>
    <p:sldId id="622" r:id="rId7"/>
    <p:sldId id="616" r:id="rId8"/>
    <p:sldId id="702" r:id="rId9"/>
    <p:sldId id="373" r:id="rId10"/>
    <p:sldId id="611" r:id="rId11"/>
    <p:sldId id="607" r:id="rId12"/>
    <p:sldId id="693" r:id="rId13"/>
    <p:sldId id="701" r:id="rId14"/>
    <p:sldId id="688" r:id="rId15"/>
    <p:sldId id="689" r:id="rId16"/>
    <p:sldId id="690" r:id="rId17"/>
    <p:sldId id="691" r:id="rId18"/>
    <p:sldId id="692" r:id="rId19"/>
    <p:sldId id="627" r:id="rId20"/>
    <p:sldId id="695" r:id="rId21"/>
    <p:sldId id="635" r:id="rId22"/>
    <p:sldId id="703" r:id="rId23"/>
    <p:sldId id="638" r:id="rId24"/>
    <p:sldId id="637" r:id="rId25"/>
    <p:sldId id="704" r:id="rId26"/>
    <p:sldId id="618" r:id="rId27"/>
    <p:sldId id="605" r:id="rId28"/>
    <p:sldId id="633" r:id="rId29"/>
    <p:sldId id="619" r:id="rId30"/>
    <p:sldId id="700" r:id="rId31"/>
    <p:sldId id="707" r:id="rId32"/>
    <p:sldId id="626" r:id="rId33"/>
    <p:sldId id="708" r:id="rId34"/>
    <p:sldId id="709" r:id="rId35"/>
    <p:sldId id="710" r:id="rId36"/>
    <p:sldId id="711" r:id="rId37"/>
    <p:sldId id="632" r:id="rId38"/>
    <p:sldId id="712" r:id="rId39"/>
    <p:sldId id="625" r:id="rId40"/>
    <p:sldId id="705" r:id="rId41"/>
    <p:sldId id="628" r:id="rId42"/>
    <p:sldId id="714" r:id="rId43"/>
    <p:sldId id="715" r:id="rId44"/>
    <p:sldId id="716" r:id="rId45"/>
    <p:sldId id="629" r:id="rId46"/>
    <p:sldId id="682" r:id="rId47"/>
    <p:sldId id="684" r:id="rId48"/>
    <p:sldId id="681" r:id="rId49"/>
    <p:sldId id="683" r:id="rId50"/>
    <p:sldId id="685" r:id="rId51"/>
    <p:sldId id="639" r:id="rId52"/>
    <p:sldId id="698" r:id="rId53"/>
    <p:sldId id="631" r:id="rId54"/>
    <p:sldId id="623" r:id="rId55"/>
    <p:sldId id="717" r:id="rId56"/>
    <p:sldId id="718" r:id="rId57"/>
    <p:sldId id="694" r:id="rId58"/>
  </p:sldIdLst>
  <p:sldSz cx="12192000" cy="6858000"/>
  <p:notesSz cx="6858000" cy="9144000"/>
  <p:embeddedFontLst>
    <p:embeddedFont>
      <p:font typeface="Azo Sans" panose="020B0603030303020204" pitchFamily="34" charset="0"/>
      <p:regular r:id="rId60"/>
      <p:bold r:id="rId61"/>
      <p:italic r:id="rId62"/>
      <p:boldItalic r:id="rId6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384" userDrawn="1">
          <p15:clr>
            <a:srgbClr val="A4A3A4"/>
          </p15:clr>
        </p15:guide>
        <p15:guide id="4" pos="7296" userDrawn="1">
          <p15:clr>
            <a:srgbClr val="A4A3A4"/>
          </p15:clr>
        </p15:guide>
        <p15:guide id="5" orient="horz" pos="432" userDrawn="1">
          <p15:clr>
            <a:srgbClr val="A4A3A4"/>
          </p15:clr>
        </p15:guide>
        <p15:guide id="6" orient="horz" pos="38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93266"/>
    <a:srgbClr val="B8394B"/>
    <a:srgbClr val="E4E3E3"/>
    <a:srgbClr val="093062"/>
    <a:srgbClr val="1D4F91"/>
    <a:srgbClr val="1B365D"/>
    <a:srgbClr val="059580"/>
    <a:srgbClr val="000000"/>
    <a:srgbClr val="467B7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25" autoAdjust="0"/>
    <p:restoredTop sz="83457" autoAdjust="0"/>
  </p:normalViewPr>
  <p:slideViewPr>
    <p:cSldViewPr snapToGrid="0">
      <p:cViewPr varScale="1">
        <p:scale>
          <a:sx n="92" d="100"/>
          <a:sy n="92" d="100"/>
        </p:scale>
        <p:origin x="1464" y="90"/>
      </p:cViewPr>
      <p:guideLst>
        <p:guide orient="horz" pos="2160"/>
        <p:guide pos="3840"/>
        <p:guide pos="384"/>
        <p:guide pos="7296"/>
        <p:guide orient="horz" pos="432"/>
        <p:guide orient="horz" pos="388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font" Target="fonts/font4.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font" Target="fonts/font2.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notesMaster" Target="notesMasters/notesMaster1.xml"/><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font" Target="fonts/font1.fntdata"/><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F65CB8-E7A8-3D47-99AC-7BBDAD4E220C}" type="datetimeFigureOut">
              <a:rPr lang="en-US" smtClean="0"/>
              <a:t>2/7/2026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47237F-BC3F-A949-AA8B-79AE40F515A5}" type="slidenum">
              <a:rPr lang="en-US" smtClean="0"/>
              <a:t>‹#›</a:t>
            </a:fld>
            <a:endParaRPr lang="en-US" dirty="0"/>
          </a:p>
        </p:txBody>
      </p:sp>
    </p:spTree>
    <p:extLst>
      <p:ext uri="{BB962C8B-B14F-4D97-AF65-F5344CB8AC3E}">
        <p14:creationId xmlns:p14="http://schemas.microsoft.com/office/powerpoint/2010/main" val="9142255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47237F-BC3F-A949-AA8B-79AE40F515A5}" type="slidenum">
              <a:rPr lang="en-US" smtClean="0"/>
              <a:t>1</a:t>
            </a:fld>
            <a:endParaRPr lang="en-US" dirty="0"/>
          </a:p>
        </p:txBody>
      </p:sp>
    </p:spTree>
    <p:extLst>
      <p:ext uri="{BB962C8B-B14F-4D97-AF65-F5344CB8AC3E}">
        <p14:creationId xmlns:p14="http://schemas.microsoft.com/office/powerpoint/2010/main" val="310996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notes and the short definitions for each component are Wilson Geisler’s “Foundations” paraphrases made for Missions College.</a:t>
            </a:r>
          </a:p>
        </p:txBody>
      </p:sp>
      <p:sp>
        <p:nvSpPr>
          <p:cNvPr id="4" name="Slide Number Placeholder 3"/>
          <p:cNvSpPr>
            <a:spLocks noGrp="1"/>
          </p:cNvSpPr>
          <p:nvPr>
            <p:ph type="sldNum" sz="quarter" idx="5"/>
          </p:nvPr>
        </p:nvSpPr>
        <p:spPr/>
        <p:txBody>
          <a:bodyPr/>
          <a:lstStyle/>
          <a:p>
            <a:fld id="{2647237F-BC3F-A949-AA8B-79AE40F515A5}" type="slidenum">
              <a:rPr lang="en-US" smtClean="0"/>
              <a:t>13</a:t>
            </a:fld>
            <a:endParaRPr lang="en-US" dirty="0"/>
          </a:p>
        </p:txBody>
      </p:sp>
    </p:spTree>
    <p:extLst>
      <p:ext uri="{BB962C8B-B14F-4D97-AF65-F5344CB8AC3E}">
        <p14:creationId xmlns:p14="http://schemas.microsoft.com/office/powerpoint/2010/main" val="11403801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notes and the short definitions for each component are Wilson Geisler’s “Foundations” paraphrases made for Missions College.</a:t>
            </a:r>
          </a:p>
        </p:txBody>
      </p:sp>
      <p:sp>
        <p:nvSpPr>
          <p:cNvPr id="4" name="Slide Number Placeholder 3"/>
          <p:cNvSpPr>
            <a:spLocks noGrp="1"/>
          </p:cNvSpPr>
          <p:nvPr>
            <p:ph type="sldNum" sz="quarter" idx="5"/>
          </p:nvPr>
        </p:nvSpPr>
        <p:spPr/>
        <p:txBody>
          <a:bodyPr/>
          <a:lstStyle/>
          <a:p>
            <a:fld id="{2647237F-BC3F-A949-AA8B-79AE40F515A5}" type="slidenum">
              <a:rPr lang="en-US" smtClean="0"/>
              <a:t>14</a:t>
            </a:fld>
            <a:endParaRPr lang="en-US" dirty="0"/>
          </a:p>
        </p:txBody>
      </p:sp>
    </p:spTree>
    <p:extLst>
      <p:ext uri="{BB962C8B-B14F-4D97-AF65-F5344CB8AC3E}">
        <p14:creationId xmlns:p14="http://schemas.microsoft.com/office/powerpoint/2010/main" val="28890636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notes and the short definitions for each component are Wilson Geisler’s “Foundations” paraphrases made for Missions College.</a:t>
            </a:r>
          </a:p>
        </p:txBody>
      </p:sp>
      <p:sp>
        <p:nvSpPr>
          <p:cNvPr id="4" name="Slide Number Placeholder 3"/>
          <p:cNvSpPr>
            <a:spLocks noGrp="1"/>
          </p:cNvSpPr>
          <p:nvPr>
            <p:ph type="sldNum" sz="quarter" idx="5"/>
          </p:nvPr>
        </p:nvSpPr>
        <p:spPr/>
        <p:txBody>
          <a:bodyPr/>
          <a:lstStyle/>
          <a:p>
            <a:fld id="{2647237F-BC3F-A949-AA8B-79AE40F515A5}" type="slidenum">
              <a:rPr lang="en-US" smtClean="0"/>
              <a:t>15</a:t>
            </a:fld>
            <a:endParaRPr lang="en-US" dirty="0"/>
          </a:p>
        </p:txBody>
      </p:sp>
    </p:spTree>
    <p:extLst>
      <p:ext uri="{BB962C8B-B14F-4D97-AF65-F5344CB8AC3E}">
        <p14:creationId xmlns:p14="http://schemas.microsoft.com/office/powerpoint/2010/main" val="5543123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notes and the short definitions for each component are Wilson Geisler’s “Foundations” paraphrases made for Missions College.</a:t>
            </a:r>
          </a:p>
        </p:txBody>
      </p:sp>
      <p:sp>
        <p:nvSpPr>
          <p:cNvPr id="4" name="Slide Number Placeholder 3"/>
          <p:cNvSpPr>
            <a:spLocks noGrp="1"/>
          </p:cNvSpPr>
          <p:nvPr>
            <p:ph type="sldNum" sz="quarter" idx="5"/>
          </p:nvPr>
        </p:nvSpPr>
        <p:spPr/>
        <p:txBody>
          <a:bodyPr/>
          <a:lstStyle/>
          <a:p>
            <a:fld id="{2647237F-BC3F-A949-AA8B-79AE40F515A5}" type="slidenum">
              <a:rPr lang="en-US" smtClean="0"/>
              <a:t>17</a:t>
            </a:fld>
            <a:endParaRPr lang="en-US" dirty="0"/>
          </a:p>
        </p:txBody>
      </p:sp>
    </p:spTree>
    <p:extLst>
      <p:ext uri="{BB962C8B-B14F-4D97-AF65-F5344CB8AC3E}">
        <p14:creationId xmlns:p14="http://schemas.microsoft.com/office/powerpoint/2010/main" val="42413812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Jesus: Luke 9:1-10, Luke 10:1-16, Matthew 10:1-23</a:t>
            </a:r>
          </a:p>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Paul: Acts 13-14 (See 13:51), Acts 16:13, Acts 17:2, 10, 17, Acts 18:4, 7.  Acts 19:8-10</a:t>
            </a:r>
          </a:p>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Joshua: How to enter Jericho? Joshua 5:13-6:5</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dirty="0"/>
              <a:t>This slide from Wilson Geisler’s Training for NAME Team Leaders</a:t>
            </a:r>
          </a:p>
          <a:p>
            <a:pPr marL="0" marR="0">
              <a:lnSpc>
                <a:spcPct val="107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647237F-BC3F-A949-AA8B-79AE40F515A5}" type="slidenum">
              <a:rPr lang="en-US" smtClean="0"/>
              <a:t>18</a:t>
            </a:fld>
            <a:endParaRPr lang="en-US" dirty="0"/>
          </a:p>
        </p:txBody>
      </p:sp>
    </p:spTree>
    <p:extLst>
      <p:ext uri="{BB962C8B-B14F-4D97-AF65-F5344CB8AC3E}">
        <p14:creationId xmlns:p14="http://schemas.microsoft.com/office/powerpoint/2010/main" val="17162821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from Wilson Geisler’s Training for NAME Team Leaders</a:t>
            </a:r>
          </a:p>
        </p:txBody>
      </p:sp>
      <p:sp>
        <p:nvSpPr>
          <p:cNvPr id="4" name="Slide Number Placeholder 3"/>
          <p:cNvSpPr>
            <a:spLocks noGrp="1"/>
          </p:cNvSpPr>
          <p:nvPr>
            <p:ph type="sldNum" sz="quarter" idx="5"/>
          </p:nvPr>
        </p:nvSpPr>
        <p:spPr/>
        <p:txBody>
          <a:bodyPr/>
          <a:lstStyle/>
          <a:p>
            <a:fld id="{2647237F-BC3F-A949-AA8B-79AE40F515A5}" type="slidenum">
              <a:rPr lang="en-US" smtClean="0"/>
              <a:t>19</a:t>
            </a:fld>
            <a:endParaRPr lang="en-US"/>
          </a:p>
        </p:txBody>
      </p:sp>
    </p:spTree>
    <p:extLst>
      <p:ext uri="{BB962C8B-B14F-4D97-AF65-F5344CB8AC3E}">
        <p14:creationId xmlns:p14="http://schemas.microsoft.com/office/powerpoint/2010/main" val="18420567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slide from Wilson Geisler’s Training for NAME Team Leaders</a:t>
            </a:r>
          </a:p>
          <a:p>
            <a:endParaRPr lang="en-US" dirty="0"/>
          </a:p>
        </p:txBody>
      </p:sp>
      <p:sp>
        <p:nvSpPr>
          <p:cNvPr id="4" name="Slide Number Placeholder 3"/>
          <p:cNvSpPr>
            <a:spLocks noGrp="1"/>
          </p:cNvSpPr>
          <p:nvPr>
            <p:ph type="sldNum" sz="quarter" idx="5"/>
          </p:nvPr>
        </p:nvSpPr>
        <p:spPr/>
        <p:txBody>
          <a:bodyPr/>
          <a:lstStyle/>
          <a:p>
            <a:fld id="{2647237F-BC3F-A949-AA8B-79AE40F515A5}" type="slidenum">
              <a:rPr lang="en-US" smtClean="0"/>
              <a:t>20</a:t>
            </a:fld>
            <a:endParaRPr lang="en-US"/>
          </a:p>
        </p:txBody>
      </p:sp>
    </p:spTree>
    <p:extLst>
      <p:ext uri="{BB962C8B-B14F-4D97-AF65-F5344CB8AC3E}">
        <p14:creationId xmlns:p14="http://schemas.microsoft.com/office/powerpoint/2010/main" val="1814817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slide from Wilson Geisler’s Training for NAME Team Leaders</a:t>
            </a:r>
          </a:p>
          <a:p>
            <a:endParaRPr lang="en-US" dirty="0"/>
          </a:p>
        </p:txBody>
      </p:sp>
      <p:sp>
        <p:nvSpPr>
          <p:cNvPr id="4" name="Slide Number Placeholder 3"/>
          <p:cNvSpPr>
            <a:spLocks noGrp="1"/>
          </p:cNvSpPr>
          <p:nvPr>
            <p:ph type="sldNum" sz="quarter" idx="5"/>
          </p:nvPr>
        </p:nvSpPr>
        <p:spPr/>
        <p:txBody>
          <a:bodyPr/>
          <a:lstStyle/>
          <a:p>
            <a:fld id="{2647237F-BC3F-A949-AA8B-79AE40F515A5}" type="slidenum">
              <a:rPr lang="en-US" smtClean="0"/>
              <a:t>21</a:t>
            </a:fld>
            <a:endParaRPr lang="en-US"/>
          </a:p>
        </p:txBody>
      </p:sp>
    </p:spTree>
    <p:extLst>
      <p:ext uri="{BB962C8B-B14F-4D97-AF65-F5344CB8AC3E}">
        <p14:creationId xmlns:p14="http://schemas.microsoft.com/office/powerpoint/2010/main" val="18866549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slide from Wilson Geisler’s Training for NAME Team Leaders</a:t>
            </a:r>
          </a:p>
          <a:p>
            <a:endParaRPr lang="en-US" dirty="0"/>
          </a:p>
        </p:txBody>
      </p:sp>
      <p:sp>
        <p:nvSpPr>
          <p:cNvPr id="4" name="Slide Number Placeholder 3"/>
          <p:cNvSpPr>
            <a:spLocks noGrp="1"/>
          </p:cNvSpPr>
          <p:nvPr>
            <p:ph type="sldNum" sz="quarter" idx="5"/>
          </p:nvPr>
        </p:nvSpPr>
        <p:spPr/>
        <p:txBody>
          <a:bodyPr/>
          <a:lstStyle/>
          <a:p>
            <a:fld id="{2647237F-BC3F-A949-AA8B-79AE40F515A5}" type="slidenum">
              <a:rPr lang="en-US" smtClean="0"/>
              <a:t>22</a:t>
            </a:fld>
            <a:endParaRPr lang="en-US"/>
          </a:p>
        </p:txBody>
      </p:sp>
    </p:spTree>
    <p:extLst>
      <p:ext uri="{BB962C8B-B14F-4D97-AF65-F5344CB8AC3E}">
        <p14:creationId xmlns:p14="http://schemas.microsoft.com/office/powerpoint/2010/main" val="29721330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slide from Wilson Geisler’s Training for NAME Team Leaders</a:t>
            </a:r>
          </a:p>
          <a:p>
            <a:endParaRPr lang="en-US" dirty="0"/>
          </a:p>
        </p:txBody>
      </p:sp>
      <p:sp>
        <p:nvSpPr>
          <p:cNvPr id="4" name="Slide Number Placeholder 3"/>
          <p:cNvSpPr>
            <a:spLocks noGrp="1"/>
          </p:cNvSpPr>
          <p:nvPr>
            <p:ph type="sldNum" sz="quarter" idx="5"/>
          </p:nvPr>
        </p:nvSpPr>
        <p:spPr/>
        <p:txBody>
          <a:bodyPr/>
          <a:lstStyle/>
          <a:p>
            <a:fld id="{2647237F-BC3F-A949-AA8B-79AE40F515A5}" type="slidenum">
              <a:rPr lang="en-US" smtClean="0"/>
              <a:t>23</a:t>
            </a:fld>
            <a:endParaRPr lang="en-US" dirty="0"/>
          </a:p>
        </p:txBody>
      </p:sp>
    </p:spTree>
    <p:extLst>
      <p:ext uri="{BB962C8B-B14F-4D97-AF65-F5344CB8AC3E}">
        <p14:creationId xmlns:p14="http://schemas.microsoft.com/office/powerpoint/2010/main" val="32999814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This slide from Wilson Geisler’s Training for NAME Team Leaders</a:t>
            </a:r>
          </a:p>
          <a:p>
            <a:endParaRPr lang="en-US" dirty="0"/>
          </a:p>
        </p:txBody>
      </p:sp>
      <p:sp>
        <p:nvSpPr>
          <p:cNvPr id="4" name="Slide Number Placeholder 3"/>
          <p:cNvSpPr>
            <a:spLocks noGrp="1"/>
          </p:cNvSpPr>
          <p:nvPr>
            <p:ph type="sldNum" sz="quarter" idx="5"/>
          </p:nvPr>
        </p:nvSpPr>
        <p:spPr/>
        <p:txBody>
          <a:bodyPr/>
          <a:lstStyle/>
          <a:p>
            <a:fld id="{2647237F-BC3F-A949-AA8B-79AE40F515A5}" type="slidenum">
              <a:rPr lang="en-US" smtClean="0"/>
              <a:t>2</a:t>
            </a:fld>
            <a:endParaRPr lang="en-US" dirty="0"/>
          </a:p>
        </p:txBody>
      </p:sp>
    </p:spTree>
    <p:extLst>
      <p:ext uri="{BB962C8B-B14F-4D97-AF65-F5344CB8AC3E}">
        <p14:creationId xmlns:p14="http://schemas.microsoft.com/office/powerpoint/2010/main" val="26118195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47237F-BC3F-A949-AA8B-79AE40F515A5}" type="slidenum">
              <a:rPr lang="en-US" smtClean="0"/>
              <a:t>24</a:t>
            </a:fld>
            <a:endParaRPr lang="en-US" dirty="0"/>
          </a:p>
        </p:txBody>
      </p:sp>
    </p:spTree>
    <p:extLst>
      <p:ext uri="{BB962C8B-B14F-4D97-AF65-F5344CB8AC3E}">
        <p14:creationId xmlns:p14="http://schemas.microsoft.com/office/powerpoint/2010/main" val="398873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slide from Wilson Geisler’s Training for AMP Team Leaders</a:t>
            </a:r>
          </a:p>
          <a:p>
            <a:endParaRPr lang="en-US" dirty="0"/>
          </a:p>
        </p:txBody>
      </p:sp>
      <p:sp>
        <p:nvSpPr>
          <p:cNvPr id="4" name="Slide Number Placeholder 3"/>
          <p:cNvSpPr>
            <a:spLocks noGrp="1"/>
          </p:cNvSpPr>
          <p:nvPr>
            <p:ph type="sldNum" sz="quarter" idx="5"/>
          </p:nvPr>
        </p:nvSpPr>
        <p:spPr/>
        <p:txBody>
          <a:bodyPr/>
          <a:lstStyle/>
          <a:p>
            <a:fld id="{2647237F-BC3F-A949-AA8B-79AE40F515A5}" type="slidenum">
              <a:rPr lang="en-US" smtClean="0"/>
              <a:t>25</a:t>
            </a:fld>
            <a:endParaRPr lang="en-US"/>
          </a:p>
        </p:txBody>
      </p:sp>
    </p:spTree>
    <p:extLst>
      <p:ext uri="{BB962C8B-B14F-4D97-AF65-F5344CB8AC3E}">
        <p14:creationId xmlns:p14="http://schemas.microsoft.com/office/powerpoint/2010/main" val="8316895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slide from Wilson Geisler’s Training for NAME Team Leaders</a:t>
            </a:r>
          </a:p>
          <a:p>
            <a:endParaRPr lang="en-US" dirty="0"/>
          </a:p>
        </p:txBody>
      </p:sp>
      <p:sp>
        <p:nvSpPr>
          <p:cNvPr id="4" name="Slide Number Placeholder 3"/>
          <p:cNvSpPr>
            <a:spLocks noGrp="1"/>
          </p:cNvSpPr>
          <p:nvPr>
            <p:ph type="sldNum" sz="quarter" idx="5"/>
          </p:nvPr>
        </p:nvSpPr>
        <p:spPr/>
        <p:txBody>
          <a:bodyPr/>
          <a:lstStyle/>
          <a:p>
            <a:fld id="{2647237F-BC3F-A949-AA8B-79AE40F515A5}" type="slidenum">
              <a:rPr lang="en-US" smtClean="0"/>
              <a:t>27</a:t>
            </a:fld>
            <a:endParaRPr lang="en-US" dirty="0"/>
          </a:p>
        </p:txBody>
      </p:sp>
    </p:spTree>
    <p:extLst>
      <p:ext uri="{BB962C8B-B14F-4D97-AF65-F5344CB8AC3E}">
        <p14:creationId xmlns:p14="http://schemas.microsoft.com/office/powerpoint/2010/main" val="38365500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slide from Wilson Geisler’s Training for NAME Team Leaders</a:t>
            </a:r>
          </a:p>
          <a:p>
            <a:endParaRPr lang="en-US" dirty="0"/>
          </a:p>
        </p:txBody>
      </p:sp>
      <p:sp>
        <p:nvSpPr>
          <p:cNvPr id="4" name="Slide Number Placeholder 3"/>
          <p:cNvSpPr>
            <a:spLocks noGrp="1"/>
          </p:cNvSpPr>
          <p:nvPr>
            <p:ph type="sldNum" sz="quarter" idx="5"/>
          </p:nvPr>
        </p:nvSpPr>
        <p:spPr/>
        <p:txBody>
          <a:bodyPr/>
          <a:lstStyle/>
          <a:p>
            <a:fld id="{2647237F-BC3F-A949-AA8B-79AE40F515A5}" type="slidenum">
              <a:rPr lang="en-US" smtClean="0"/>
              <a:t>28</a:t>
            </a:fld>
            <a:endParaRPr lang="en-US"/>
          </a:p>
        </p:txBody>
      </p:sp>
    </p:spTree>
    <p:extLst>
      <p:ext uri="{BB962C8B-B14F-4D97-AF65-F5344CB8AC3E}">
        <p14:creationId xmlns:p14="http://schemas.microsoft.com/office/powerpoint/2010/main" val="18420567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from IMB’s 57 Seconds from Wilson Geisler</a:t>
            </a:r>
          </a:p>
        </p:txBody>
      </p:sp>
      <p:sp>
        <p:nvSpPr>
          <p:cNvPr id="4" name="Slide Number Placeholder 3"/>
          <p:cNvSpPr>
            <a:spLocks noGrp="1"/>
          </p:cNvSpPr>
          <p:nvPr>
            <p:ph type="sldNum" sz="quarter" idx="5"/>
          </p:nvPr>
        </p:nvSpPr>
        <p:spPr/>
        <p:txBody>
          <a:bodyPr/>
          <a:lstStyle/>
          <a:p>
            <a:fld id="{2647237F-BC3F-A949-AA8B-79AE40F515A5}" type="slidenum">
              <a:rPr lang="en-US" smtClean="0"/>
              <a:t>29</a:t>
            </a:fld>
            <a:endParaRPr lang="en-US"/>
          </a:p>
        </p:txBody>
      </p:sp>
    </p:spTree>
    <p:extLst>
      <p:ext uri="{BB962C8B-B14F-4D97-AF65-F5344CB8AC3E}">
        <p14:creationId xmlns:p14="http://schemas.microsoft.com/office/powerpoint/2010/main" val="33746583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from IMB’s 57 Seconds from Wilson Geisler (Graphic drawn by Terry Pedigo MarCom)</a:t>
            </a:r>
          </a:p>
        </p:txBody>
      </p:sp>
      <p:sp>
        <p:nvSpPr>
          <p:cNvPr id="4" name="Slide Number Placeholder 3"/>
          <p:cNvSpPr>
            <a:spLocks noGrp="1"/>
          </p:cNvSpPr>
          <p:nvPr>
            <p:ph type="sldNum" sz="quarter" idx="5"/>
          </p:nvPr>
        </p:nvSpPr>
        <p:spPr/>
        <p:txBody>
          <a:bodyPr/>
          <a:lstStyle/>
          <a:p>
            <a:fld id="{2647237F-BC3F-A949-AA8B-79AE40F515A5}" type="slidenum">
              <a:rPr lang="en-US" smtClean="0"/>
              <a:t>30</a:t>
            </a:fld>
            <a:endParaRPr lang="en-US"/>
          </a:p>
        </p:txBody>
      </p:sp>
    </p:spTree>
    <p:extLst>
      <p:ext uri="{BB962C8B-B14F-4D97-AF65-F5344CB8AC3E}">
        <p14:creationId xmlns:p14="http://schemas.microsoft.com/office/powerpoint/2010/main" val="29955778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from IMB’s 57 Seconds from Wilson Geisler (Graphic drawn by Terry Pedigo MarCom)</a:t>
            </a:r>
          </a:p>
        </p:txBody>
      </p:sp>
      <p:sp>
        <p:nvSpPr>
          <p:cNvPr id="4" name="Slide Number Placeholder 3"/>
          <p:cNvSpPr>
            <a:spLocks noGrp="1"/>
          </p:cNvSpPr>
          <p:nvPr>
            <p:ph type="sldNum" sz="quarter" idx="5"/>
          </p:nvPr>
        </p:nvSpPr>
        <p:spPr/>
        <p:txBody>
          <a:bodyPr/>
          <a:lstStyle/>
          <a:p>
            <a:fld id="{2647237F-BC3F-A949-AA8B-79AE40F515A5}" type="slidenum">
              <a:rPr lang="en-US" smtClean="0"/>
              <a:t>31</a:t>
            </a:fld>
            <a:endParaRPr lang="en-US"/>
          </a:p>
        </p:txBody>
      </p:sp>
    </p:spTree>
    <p:extLst>
      <p:ext uri="{BB962C8B-B14F-4D97-AF65-F5344CB8AC3E}">
        <p14:creationId xmlns:p14="http://schemas.microsoft.com/office/powerpoint/2010/main" val="24612297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slide from IMB’s 57 Seconds from Wilson Geisler (Graphic drawn by Terry Pedigo MarCom)</a:t>
            </a:r>
          </a:p>
          <a:p>
            <a:endParaRPr lang="en-US" dirty="0"/>
          </a:p>
        </p:txBody>
      </p:sp>
      <p:sp>
        <p:nvSpPr>
          <p:cNvPr id="4" name="Slide Number Placeholder 3"/>
          <p:cNvSpPr>
            <a:spLocks noGrp="1"/>
          </p:cNvSpPr>
          <p:nvPr>
            <p:ph type="sldNum" sz="quarter" idx="5"/>
          </p:nvPr>
        </p:nvSpPr>
        <p:spPr/>
        <p:txBody>
          <a:bodyPr/>
          <a:lstStyle/>
          <a:p>
            <a:fld id="{2647237F-BC3F-A949-AA8B-79AE40F515A5}" type="slidenum">
              <a:rPr lang="en-US" smtClean="0"/>
              <a:t>32</a:t>
            </a:fld>
            <a:endParaRPr lang="en-US"/>
          </a:p>
        </p:txBody>
      </p:sp>
    </p:spTree>
    <p:extLst>
      <p:ext uri="{BB962C8B-B14F-4D97-AF65-F5344CB8AC3E}">
        <p14:creationId xmlns:p14="http://schemas.microsoft.com/office/powerpoint/2010/main" val="20590125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slide from Wilson Geisler’s Training for NAME Team Leaders</a:t>
            </a:r>
          </a:p>
        </p:txBody>
      </p:sp>
      <p:sp>
        <p:nvSpPr>
          <p:cNvPr id="4" name="Slide Number Placeholder 3"/>
          <p:cNvSpPr>
            <a:spLocks noGrp="1"/>
          </p:cNvSpPr>
          <p:nvPr>
            <p:ph type="sldNum" sz="quarter" idx="5"/>
          </p:nvPr>
        </p:nvSpPr>
        <p:spPr/>
        <p:txBody>
          <a:bodyPr/>
          <a:lstStyle/>
          <a:p>
            <a:fld id="{2647237F-BC3F-A949-AA8B-79AE40F515A5}" type="slidenum">
              <a:rPr lang="en-US" smtClean="0"/>
              <a:t>33</a:t>
            </a:fld>
            <a:endParaRPr lang="en-US"/>
          </a:p>
        </p:txBody>
      </p:sp>
    </p:spTree>
    <p:extLst>
      <p:ext uri="{BB962C8B-B14F-4D97-AF65-F5344CB8AC3E}">
        <p14:creationId xmlns:p14="http://schemas.microsoft.com/office/powerpoint/2010/main" val="10857983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slide from Wilson Geisler’s Training for AMP Team Leaders</a:t>
            </a:r>
          </a:p>
        </p:txBody>
      </p:sp>
      <p:sp>
        <p:nvSpPr>
          <p:cNvPr id="4" name="Slide Number Placeholder 3"/>
          <p:cNvSpPr>
            <a:spLocks noGrp="1"/>
          </p:cNvSpPr>
          <p:nvPr>
            <p:ph type="sldNum" sz="quarter" idx="5"/>
          </p:nvPr>
        </p:nvSpPr>
        <p:spPr/>
        <p:txBody>
          <a:bodyPr/>
          <a:lstStyle/>
          <a:p>
            <a:fld id="{2647237F-BC3F-A949-AA8B-79AE40F515A5}" type="slidenum">
              <a:rPr lang="en-US" smtClean="0"/>
              <a:t>34</a:t>
            </a:fld>
            <a:endParaRPr lang="en-US"/>
          </a:p>
        </p:txBody>
      </p:sp>
    </p:spTree>
    <p:extLst>
      <p:ext uri="{BB962C8B-B14F-4D97-AF65-F5344CB8AC3E}">
        <p14:creationId xmlns:p14="http://schemas.microsoft.com/office/powerpoint/2010/main" val="3648420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1 Tim 2:4, 2 Peter 3:9, Habakkuk 2:3, 14; Isaiah 11:9, Rev 5:9, Rev 7:9, Matthew 22:36-40, Matthew 28:18-20, Matthew 16:18, Eph 4:11-13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This slide from Wilson Geisler’s Training for NAME Team Leaders</a:t>
            </a:r>
          </a:p>
          <a:p>
            <a:endParaRPr lang="en-US" dirty="0"/>
          </a:p>
        </p:txBody>
      </p:sp>
      <p:sp>
        <p:nvSpPr>
          <p:cNvPr id="4" name="Slide Number Placeholder 3"/>
          <p:cNvSpPr>
            <a:spLocks noGrp="1"/>
          </p:cNvSpPr>
          <p:nvPr>
            <p:ph type="sldNum" sz="quarter" idx="5"/>
          </p:nvPr>
        </p:nvSpPr>
        <p:spPr/>
        <p:txBody>
          <a:bodyPr/>
          <a:lstStyle/>
          <a:p>
            <a:fld id="{2647237F-BC3F-A949-AA8B-79AE40F515A5}" type="slidenum">
              <a:rPr lang="en-US" smtClean="0"/>
              <a:t>3</a:t>
            </a:fld>
            <a:endParaRPr lang="en-US" dirty="0"/>
          </a:p>
        </p:txBody>
      </p:sp>
    </p:spTree>
    <p:extLst>
      <p:ext uri="{BB962C8B-B14F-4D97-AF65-F5344CB8AC3E}">
        <p14:creationId xmlns:p14="http://schemas.microsoft.com/office/powerpoint/2010/main" val="2733276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slide from Wilson Geisler’s Training for AMP Team Leaders</a:t>
            </a:r>
          </a:p>
        </p:txBody>
      </p:sp>
      <p:sp>
        <p:nvSpPr>
          <p:cNvPr id="4" name="Slide Number Placeholder 3"/>
          <p:cNvSpPr>
            <a:spLocks noGrp="1"/>
          </p:cNvSpPr>
          <p:nvPr>
            <p:ph type="sldNum" sz="quarter" idx="5"/>
          </p:nvPr>
        </p:nvSpPr>
        <p:spPr/>
        <p:txBody>
          <a:bodyPr/>
          <a:lstStyle/>
          <a:p>
            <a:fld id="{2647237F-BC3F-A949-AA8B-79AE40F515A5}" type="slidenum">
              <a:rPr lang="en-US" smtClean="0"/>
              <a:t>35</a:t>
            </a:fld>
            <a:endParaRPr lang="en-US"/>
          </a:p>
        </p:txBody>
      </p:sp>
    </p:spTree>
    <p:extLst>
      <p:ext uri="{BB962C8B-B14F-4D97-AF65-F5344CB8AC3E}">
        <p14:creationId xmlns:p14="http://schemas.microsoft.com/office/powerpoint/2010/main" val="21602243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slide from Wilson Geisler’s Training for AMP Team Leaders</a:t>
            </a:r>
          </a:p>
          <a:p>
            <a:endParaRPr lang="en-US" dirty="0"/>
          </a:p>
        </p:txBody>
      </p:sp>
      <p:sp>
        <p:nvSpPr>
          <p:cNvPr id="4" name="Slide Number Placeholder 3"/>
          <p:cNvSpPr>
            <a:spLocks noGrp="1"/>
          </p:cNvSpPr>
          <p:nvPr>
            <p:ph type="sldNum" sz="quarter" idx="5"/>
          </p:nvPr>
        </p:nvSpPr>
        <p:spPr/>
        <p:txBody>
          <a:bodyPr/>
          <a:lstStyle/>
          <a:p>
            <a:fld id="{2647237F-BC3F-A949-AA8B-79AE40F515A5}" type="slidenum">
              <a:rPr lang="en-US" smtClean="0"/>
              <a:t>36</a:t>
            </a:fld>
            <a:endParaRPr lang="en-US"/>
          </a:p>
        </p:txBody>
      </p:sp>
    </p:spTree>
    <p:extLst>
      <p:ext uri="{BB962C8B-B14F-4D97-AF65-F5344CB8AC3E}">
        <p14:creationId xmlns:p14="http://schemas.microsoft.com/office/powerpoint/2010/main" val="13242173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slide from Wilson Geisler’s Training for NAME Team Leaders</a:t>
            </a:r>
          </a:p>
          <a:p>
            <a:endParaRPr lang="en-US" dirty="0"/>
          </a:p>
        </p:txBody>
      </p:sp>
      <p:sp>
        <p:nvSpPr>
          <p:cNvPr id="4" name="Slide Number Placeholder 3"/>
          <p:cNvSpPr>
            <a:spLocks noGrp="1"/>
          </p:cNvSpPr>
          <p:nvPr>
            <p:ph type="sldNum" sz="quarter" idx="5"/>
          </p:nvPr>
        </p:nvSpPr>
        <p:spPr/>
        <p:txBody>
          <a:bodyPr/>
          <a:lstStyle/>
          <a:p>
            <a:fld id="{2647237F-BC3F-A949-AA8B-79AE40F515A5}" type="slidenum">
              <a:rPr lang="en-US" smtClean="0"/>
              <a:t>37</a:t>
            </a:fld>
            <a:endParaRPr lang="en-US"/>
          </a:p>
        </p:txBody>
      </p:sp>
    </p:spTree>
    <p:extLst>
      <p:ext uri="{BB962C8B-B14F-4D97-AF65-F5344CB8AC3E}">
        <p14:creationId xmlns:p14="http://schemas.microsoft.com/office/powerpoint/2010/main" val="1814817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This slide from Wilson Geisler’s Training for AMP Team Leaders</a:t>
            </a:r>
          </a:p>
        </p:txBody>
      </p:sp>
      <p:sp>
        <p:nvSpPr>
          <p:cNvPr id="4" name="Slide Number Placeholder 3"/>
          <p:cNvSpPr>
            <a:spLocks noGrp="1"/>
          </p:cNvSpPr>
          <p:nvPr>
            <p:ph type="sldNum" sz="quarter" idx="5"/>
          </p:nvPr>
        </p:nvSpPr>
        <p:spPr/>
        <p:txBody>
          <a:bodyPr/>
          <a:lstStyle/>
          <a:p>
            <a:fld id="{2647237F-BC3F-A949-AA8B-79AE40F515A5}" type="slidenum">
              <a:rPr lang="en-US" smtClean="0"/>
              <a:t>39</a:t>
            </a:fld>
            <a:endParaRPr lang="en-US"/>
          </a:p>
        </p:txBody>
      </p:sp>
    </p:spTree>
    <p:extLst>
      <p:ext uri="{BB962C8B-B14F-4D97-AF65-F5344CB8AC3E}">
        <p14:creationId xmlns:p14="http://schemas.microsoft.com/office/powerpoint/2010/main" val="27380343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This slide from Wilson Geisler’s Training for AMP Team Leaders</a:t>
            </a:r>
          </a:p>
        </p:txBody>
      </p:sp>
      <p:sp>
        <p:nvSpPr>
          <p:cNvPr id="4" name="Slide Number Placeholder 3"/>
          <p:cNvSpPr>
            <a:spLocks noGrp="1"/>
          </p:cNvSpPr>
          <p:nvPr>
            <p:ph type="sldNum" sz="quarter" idx="5"/>
          </p:nvPr>
        </p:nvSpPr>
        <p:spPr/>
        <p:txBody>
          <a:bodyPr/>
          <a:lstStyle/>
          <a:p>
            <a:fld id="{2647237F-BC3F-A949-AA8B-79AE40F515A5}" type="slidenum">
              <a:rPr lang="en-US" smtClean="0"/>
              <a:t>40</a:t>
            </a:fld>
            <a:endParaRPr lang="en-US"/>
          </a:p>
        </p:txBody>
      </p:sp>
    </p:spTree>
    <p:extLst>
      <p:ext uri="{BB962C8B-B14F-4D97-AF65-F5344CB8AC3E}">
        <p14:creationId xmlns:p14="http://schemas.microsoft.com/office/powerpoint/2010/main" val="442901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This slide from Wilson Geisler’s Training for AMP Team Leaders</a:t>
            </a:r>
          </a:p>
        </p:txBody>
      </p:sp>
      <p:sp>
        <p:nvSpPr>
          <p:cNvPr id="4" name="Slide Number Placeholder 3"/>
          <p:cNvSpPr>
            <a:spLocks noGrp="1"/>
          </p:cNvSpPr>
          <p:nvPr>
            <p:ph type="sldNum" sz="quarter" idx="5"/>
          </p:nvPr>
        </p:nvSpPr>
        <p:spPr/>
        <p:txBody>
          <a:bodyPr/>
          <a:lstStyle/>
          <a:p>
            <a:fld id="{2647237F-BC3F-A949-AA8B-79AE40F515A5}" type="slidenum">
              <a:rPr lang="en-US" smtClean="0"/>
              <a:t>41</a:t>
            </a:fld>
            <a:endParaRPr lang="en-US"/>
          </a:p>
        </p:txBody>
      </p:sp>
    </p:spTree>
    <p:extLst>
      <p:ext uri="{BB962C8B-B14F-4D97-AF65-F5344CB8AC3E}">
        <p14:creationId xmlns:p14="http://schemas.microsoft.com/office/powerpoint/2010/main" val="20665186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This slide from Wilson Geisler’s Training for AMP Team Leaders</a:t>
            </a:r>
          </a:p>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Hebrews 6 List</a:t>
            </a:r>
          </a:p>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Themes in the Epistles</a:t>
            </a:r>
          </a:p>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1 Cor 4:17</a:t>
            </a:r>
          </a:p>
          <a:p>
            <a:pPr marL="0" marR="0">
              <a:lnSpc>
                <a:spcPct val="107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647237F-BC3F-A949-AA8B-79AE40F515A5}" type="slidenum">
              <a:rPr lang="en-US" smtClean="0"/>
              <a:t>43</a:t>
            </a:fld>
            <a:endParaRPr lang="en-US"/>
          </a:p>
        </p:txBody>
      </p:sp>
    </p:spTree>
    <p:extLst>
      <p:ext uri="{BB962C8B-B14F-4D97-AF65-F5344CB8AC3E}">
        <p14:creationId xmlns:p14="http://schemas.microsoft.com/office/powerpoint/2010/main" val="26375863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This slide from Wilson Geisler’s Training for AMP Team Leaders</a:t>
            </a:r>
          </a:p>
        </p:txBody>
      </p:sp>
      <p:sp>
        <p:nvSpPr>
          <p:cNvPr id="4" name="Slide Number Placeholder 3"/>
          <p:cNvSpPr>
            <a:spLocks noGrp="1"/>
          </p:cNvSpPr>
          <p:nvPr>
            <p:ph type="sldNum" sz="quarter" idx="5"/>
          </p:nvPr>
        </p:nvSpPr>
        <p:spPr/>
        <p:txBody>
          <a:bodyPr/>
          <a:lstStyle/>
          <a:p>
            <a:fld id="{2647237F-BC3F-A949-AA8B-79AE40F515A5}" type="slidenum">
              <a:rPr lang="en-US" smtClean="0"/>
              <a:t>44</a:t>
            </a:fld>
            <a:endParaRPr lang="en-US"/>
          </a:p>
        </p:txBody>
      </p:sp>
    </p:spTree>
    <p:extLst>
      <p:ext uri="{BB962C8B-B14F-4D97-AF65-F5344CB8AC3E}">
        <p14:creationId xmlns:p14="http://schemas.microsoft.com/office/powerpoint/2010/main" val="19546130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t>Regular and systematic feeding of the Word (as often as they can – never limit and always encourage the desire to self-feed)</a:t>
            </a:r>
          </a:p>
          <a:p>
            <a:r>
              <a:rPr lang="en-US" sz="1800" dirty="0"/>
              <a:t>Worldview Adjustment through discussion and accountability with other believers of varying maturity levels.</a:t>
            </a:r>
          </a:p>
          <a:p>
            <a:r>
              <a:rPr lang="en-US" sz="1800" dirty="0"/>
              <a:t>Church Life, Practice, and Opportunity</a:t>
            </a:r>
          </a:p>
          <a:p>
            <a:endParaRPr lang="en-US"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This slide from Wilson Geisler’s Training for AMP Team Leaders</a:t>
            </a:r>
          </a:p>
          <a:p>
            <a:endParaRPr lang="en-US" sz="1800" dirty="0"/>
          </a:p>
          <a:p>
            <a:pPr marL="0" marR="0">
              <a:lnSpc>
                <a:spcPct val="107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647237F-BC3F-A949-AA8B-79AE40F515A5}" type="slidenum">
              <a:rPr lang="en-US" smtClean="0"/>
              <a:t>45</a:t>
            </a:fld>
            <a:endParaRPr lang="en-US"/>
          </a:p>
        </p:txBody>
      </p:sp>
    </p:spTree>
    <p:extLst>
      <p:ext uri="{BB962C8B-B14F-4D97-AF65-F5344CB8AC3E}">
        <p14:creationId xmlns:p14="http://schemas.microsoft.com/office/powerpoint/2010/main" val="13291547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dirty="0"/>
              <a:t>This slide from Wilson Geisler’s Training for AMP Team Leaders</a:t>
            </a:r>
          </a:p>
          <a:p>
            <a:pPr marL="0" marR="0">
              <a:lnSpc>
                <a:spcPct val="107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647237F-BC3F-A949-AA8B-79AE40F515A5}" type="slidenum">
              <a:rPr lang="en-US" smtClean="0"/>
              <a:t>46</a:t>
            </a:fld>
            <a:endParaRPr lang="en-US"/>
          </a:p>
        </p:txBody>
      </p:sp>
    </p:spTree>
    <p:extLst>
      <p:ext uri="{BB962C8B-B14F-4D97-AF65-F5344CB8AC3E}">
        <p14:creationId xmlns:p14="http://schemas.microsoft.com/office/powerpoint/2010/main" val="3572503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47237F-BC3F-A949-AA8B-79AE40F515A5}" type="slidenum">
              <a:rPr lang="en-US" smtClean="0"/>
              <a:t>4</a:t>
            </a:fld>
            <a:endParaRPr lang="en-US" dirty="0"/>
          </a:p>
        </p:txBody>
      </p:sp>
    </p:spTree>
    <p:extLst>
      <p:ext uri="{BB962C8B-B14F-4D97-AF65-F5344CB8AC3E}">
        <p14:creationId xmlns:p14="http://schemas.microsoft.com/office/powerpoint/2010/main" val="130907308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dirty="0"/>
              <a:t>This slide from Wilson Geisler’s Training for AMP Team Leaders</a:t>
            </a:r>
          </a:p>
          <a:p>
            <a:pPr marL="0" marR="0">
              <a:lnSpc>
                <a:spcPct val="107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647237F-BC3F-A949-AA8B-79AE40F515A5}" type="slidenum">
              <a:rPr lang="en-US" smtClean="0"/>
              <a:t>47</a:t>
            </a:fld>
            <a:endParaRPr lang="en-US"/>
          </a:p>
        </p:txBody>
      </p:sp>
    </p:spTree>
    <p:extLst>
      <p:ext uri="{BB962C8B-B14F-4D97-AF65-F5344CB8AC3E}">
        <p14:creationId xmlns:p14="http://schemas.microsoft.com/office/powerpoint/2010/main" val="30118039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Priesthood of Believers, Autonomy of local churches under the headship of Christ.</a:t>
            </a:r>
          </a:p>
          <a:p>
            <a:r>
              <a:rPr lang="en-US" dirty="0"/>
              <a:t>C1 to C5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This slide from Wilson Geisler’s Training for NAME Team Leaders</a:t>
            </a:r>
          </a:p>
          <a:p>
            <a:endParaRPr lang="en-US" dirty="0"/>
          </a:p>
        </p:txBody>
      </p:sp>
      <p:sp>
        <p:nvSpPr>
          <p:cNvPr id="4" name="Slide Number Placeholder 3"/>
          <p:cNvSpPr>
            <a:spLocks noGrp="1"/>
          </p:cNvSpPr>
          <p:nvPr>
            <p:ph type="sldNum" sz="quarter" idx="5"/>
          </p:nvPr>
        </p:nvSpPr>
        <p:spPr/>
        <p:txBody>
          <a:bodyPr/>
          <a:lstStyle/>
          <a:p>
            <a:fld id="{2647237F-BC3F-A949-AA8B-79AE40F515A5}" type="slidenum">
              <a:rPr lang="en-US" smtClean="0"/>
              <a:t>49</a:t>
            </a:fld>
            <a:endParaRPr lang="en-US" dirty="0"/>
          </a:p>
        </p:txBody>
      </p:sp>
    </p:spTree>
    <p:extLst>
      <p:ext uri="{BB962C8B-B14F-4D97-AF65-F5344CB8AC3E}">
        <p14:creationId xmlns:p14="http://schemas.microsoft.com/office/powerpoint/2010/main" val="12854413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This slide from Wilson Geisler’s Training for AMP Team Leaders</a:t>
            </a:r>
          </a:p>
          <a:p>
            <a:endParaRPr lang="en-US" dirty="0"/>
          </a:p>
        </p:txBody>
      </p:sp>
      <p:sp>
        <p:nvSpPr>
          <p:cNvPr id="4" name="Slide Number Placeholder 3"/>
          <p:cNvSpPr>
            <a:spLocks noGrp="1"/>
          </p:cNvSpPr>
          <p:nvPr>
            <p:ph type="sldNum" sz="quarter" idx="5"/>
          </p:nvPr>
        </p:nvSpPr>
        <p:spPr/>
        <p:txBody>
          <a:bodyPr/>
          <a:lstStyle/>
          <a:p>
            <a:fld id="{2647237F-BC3F-A949-AA8B-79AE40F515A5}" type="slidenum">
              <a:rPr lang="en-US" smtClean="0"/>
              <a:t>51</a:t>
            </a:fld>
            <a:endParaRPr lang="en-US"/>
          </a:p>
        </p:txBody>
      </p:sp>
    </p:spTree>
    <p:extLst>
      <p:ext uri="{BB962C8B-B14F-4D97-AF65-F5344CB8AC3E}">
        <p14:creationId xmlns:p14="http://schemas.microsoft.com/office/powerpoint/2010/main" val="5416641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This slide from Wilson Geisler’s Training for AMP Team Leaders</a:t>
            </a:r>
          </a:p>
        </p:txBody>
      </p:sp>
      <p:sp>
        <p:nvSpPr>
          <p:cNvPr id="4" name="Slide Number Placeholder 3"/>
          <p:cNvSpPr>
            <a:spLocks noGrp="1"/>
          </p:cNvSpPr>
          <p:nvPr>
            <p:ph type="sldNum" sz="quarter" idx="5"/>
          </p:nvPr>
        </p:nvSpPr>
        <p:spPr/>
        <p:txBody>
          <a:bodyPr/>
          <a:lstStyle/>
          <a:p>
            <a:fld id="{2647237F-BC3F-A949-AA8B-79AE40F515A5}" type="slidenum">
              <a:rPr lang="en-US" smtClean="0"/>
              <a:t>52</a:t>
            </a:fld>
            <a:endParaRPr lang="en-US"/>
          </a:p>
        </p:txBody>
      </p:sp>
    </p:spTree>
    <p:extLst>
      <p:ext uri="{BB962C8B-B14F-4D97-AF65-F5344CB8AC3E}">
        <p14:creationId xmlns:p14="http://schemas.microsoft.com/office/powerpoint/2010/main" val="417908389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This slide from Wilson Geisler’s Training for AMP Team Leaders</a:t>
            </a:r>
          </a:p>
        </p:txBody>
      </p:sp>
      <p:sp>
        <p:nvSpPr>
          <p:cNvPr id="4" name="Slide Number Placeholder 3"/>
          <p:cNvSpPr>
            <a:spLocks noGrp="1"/>
          </p:cNvSpPr>
          <p:nvPr>
            <p:ph type="sldNum" sz="quarter" idx="5"/>
          </p:nvPr>
        </p:nvSpPr>
        <p:spPr/>
        <p:txBody>
          <a:bodyPr/>
          <a:lstStyle/>
          <a:p>
            <a:fld id="{2647237F-BC3F-A949-AA8B-79AE40F515A5}" type="slidenum">
              <a:rPr lang="en-US" smtClean="0"/>
              <a:t>53</a:t>
            </a:fld>
            <a:endParaRPr lang="en-US"/>
          </a:p>
        </p:txBody>
      </p:sp>
    </p:spTree>
    <p:extLst>
      <p:ext uri="{BB962C8B-B14F-4D97-AF65-F5344CB8AC3E}">
        <p14:creationId xmlns:p14="http://schemas.microsoft.com/office/powerpoint/2010/main" val="10080835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notes and the short definitions for each component are Wilson Geisler’s “Foundations” paraphrases made for Missions College.</a:t>
            </a:r>
          </a:p>
        </p:txBody>
      </p:sp>
      <p:sp>
        <p:nvSpPr>
          <p:cNvPr id="4" name="Slide Number Placeholder 3"/>
          <p:cNvSpPr>
            <a:spLocks noGrp="1"/>
          </p:cNvSpPr>
          <p:nvPr>
            <p:ph type="sldNum" sz="quarter" idx="5"/>
          </p:nvPr>
        </p:nvSpPr>
        <p:spPr/>
        <p:txBody>
          <a:bodyPr/>
          <a:lstStyle/>
          <a:p>
            <a:fld id="{2647237F-BC3F-A949-AA8B-79AE40F515A5}" type="slidenum">
              <a:rPr lang="en-US" smtClean="0"/>
              <a:t>8</a:t>
            </a:fld>
            <a:endParaRPr lang="en-US" dirty="0"/>
          </a:p>
        </p:txBody>
      </p:sp>
    </p:spTree>
    <p:extLst>
      <p:ext uri="{BB962C8B-B14F-4D97-AF65-F5344CB8AC3E}">
        <p14:creationId xmlns:p14="http://schemas.microsoft.com/office/powerpoint/2010/main" val="25011522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notes and the short definitions for each component are Wilson Geisler’s “Foundations” paraphrases made for Missions College.</a:t>
            </a:r>
          </a:p>
        </p:txBody>
      </p:sp>
      <p:sp>
        <p:nvSpPr>
          <p:cNvPr id="4" name="Slide Number Placeholder 3"/>
          <p:cNvSpPr>
            <a:spLocks noGrp="1"/>
          </p:cNvSpPr>
          <p:nvPr>
            <p:ph type="sldNum" sz="quarter" idx="5"/>
          </p:nvPr>
        </p:nvSpPr>
        <p:spPr/>
        <p:txBody>
          <a:bodyPr/>
          <a:lstStyle/>
          <a:p>
            <a:fld id="{2647237F-BC3F-A949-AA8B-79AE40F515A5}" type="slidenum">
              <a:rPr lang="en-US" smtClean="0"/>
              <a:t>9</a:t>
            </a:fld>
            <a:endParaRPr lang="en-US" dirty="0"/>
          </a:p>
        </p:txBody>
      </p:sp>
    </p:spTree>
    <p:extLst>
      <p:ext uri="{BB962C8B-B14F-4D97-AF65-F5344CB8AC3E}">
        <p14:creationId xmlns:p14="http://schemas.microsoft.com/office/powerpoint/2010/main" val="19992986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notes and the short definitions for each component are Wilson Geisler’s “Foundations” paraphrases made for Missions College.</a:t>
            </a:r>
          </a:p>
        </p:txBody>
      </p:sp>
      <p:sp>
        <p:nvSpPr>
          <p:cNvPr id="4" name="Slide Number Placeholder 3"/>
          <p:cNvSpPr>
            <a:spLocks noGrp="1"/>
          </p:cNvSpPr>
          <p:nvPr>
            <p:ph type="sldNum" sz="quarter" idx="5"/>
          </p:nvPr>
        </p:nvSpPr>
        <p:spPr/>
        <p:txBody>
          <a:bodyPr/>
          <a:lstStyle/>
          <a:p>
            <a:fld id="{2647237F-BC3F-A949-AA8B-79AE40F515A5}" type="slidenum">
              <a:rPr lang="en-US" smtClean="0"/>
              <a:t>10</a:t>
            </a:fld>
            <a:endParaRPr lang="en-US" dirty="0"/>
          </a:p>
        </p:txBody>
      </p:sp>
    </p:spTree>
    <p:extLst>
      <p:ext uri="{BB962C8B-B14F-4D97-AF65-F5344CB8AC3E}">
        <p14:creationId xmlns:p14="http://schemas.microsoft.com/office/powerpoint/2010/main" val="40416418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notes and the short definitions for each component are Wilson Geisler’s “Foundations” paraphrases made for Missions College.</a:t>
            </a:r>
          </a:p>
        </p:txBody>
      </p:sp>
      <p:sp>
        <p:nvSpPr>
          <p:cNvPr id="4" name="Slide Number Placeholder 3"/>
          <p:cNvSpPr>
            <a:spLocks noGrp="1"/>
          </p:cNvSpPr>
          <p:nvPr>
            <p:ph type="sldNum" sz="quarter" idx="5"/>
          </p:nvPr>
        </p:nvSpPr>
        <p:spPr/>
        <p:txBody>
          <a:bodyPr/>
          <a:lstStyle/>
          <a:p>
            <a:fld id="{2647237F-BC3F-A949-AA8B-79AE40F515A5}" type="slidenum">
              <a:rPr lang="en-US" smtClean="0"/>
              <a:t>11</a:t>
            </a:fld>
            <a:endParaRPr lang="en-US" dirty="0"/>
          </a:p>
        </p:txBody>
      </p:sp>
    </p:spTree>
    <p:extLst>
      <p:ext uri="{BB962C8B-B14F-4D97-AF65-F5344CB8AC3E}">
        <p14:creationId xmlns:p14="http://schemas.microsoft.com/office/powerpoint/2010/main" val="39752638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notes and the short definitions for each component are Wilson Geisler’s “Foundations” paraphrases made for Missions College.</a:t>
            </a:r>
          </a:p>
        </p:txBody>
      </p:sp>
      <p:sp>
        <p:nvSpPr>
          <p:cNvPr id="4" name="Slide Number Placeholder 3"/>
          <p:cNvSpPr>
            <a:spLocks noGrp="1"/>
          </p:cNvSpPr>
          <p:nvPr>
            <p:ph type="sldNum" sz="quarter" idx="5"/>
          </p:nvPr>
        </p:nvSpPr>
        <p:spPr/>
        <p:txBody>
          <a:bodyPr/>
          <a:lstStyle/>
          <a:p>
            <a:fld id="{2647237F-BC3F-A949-AA8B-79AE40F515A5}" type="slidenum">
              <a:rPr lang="en-US" smtClean="0"/>
              <a:t>12</a:t>
            </a:fld>
            <a:endParaRPr lang="en-US" dirty="0"/>
          </a:p>
        </p:txBody>
      </p:sp>
    </p:spTree>
    <p:extLst>
      <p:ext uri="{BB962C8B-B14F-4D97-AF65-F5344CB8AC3E}">
        <p14:creationId xmlns:p14="http://schemas.microsoft.com/office/powerpoint/2010/main" val="37712162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21.svg"/><Relationship Id="rId4" Type="http://schemas.openxmlformats.org/officeDocument/2006/relationships/image" Target="../media/image20.png"/></Relationships>
</file>

<file path=ppt/slideLayouts/_rels/slideLayout12.xml.rels><?xml version="1.0" encoding="UTF-8" standalone="yes"?>
<Relationships xmlns="http://schemas.openxmlformats.org/package/2006/relationships"><Relationship Id="rId13" Type="http://schemas.openxmlformats.org/officeDocument/2006/relationships/image" Target="../media/image33.svg"/><Relationship Id="rId18" Type="http://schemas.openxmlformats.org/officeDocument/2006/relationships/image" Target="../media/image2.png"/><Relationship Id="rId26" Type="http://schemas.openxmlformats.org/officeDocument/2006/relationships/image" Target="../media/image42.png"/><Relationship Id="rId21" Type="http://schemas.openxmlformats.org/officeDocument/2006/relationships/image" Target="../media/image39.svg"/><Relationship Id="rId34" Type="http://schemas.openxmlformats.org/officeDocument/2006/relationships/image" Target="../media/image48.png"/><Relationship Id="rId7" Type="http://schemas.openxmlformats.org/officeDocument/2006/relationships/image" Target="../media/image27.svg"/><Relationship Id="rId12" Type="http://schemas.openxmlformats.org/officeDocument/2006/relationships/image" Target="../media/image32.png"/><Relationship Id="rId17" Type="http://schemas.openxmlformats.org/officeDocument/2006/relationships/image" Target="../media/image37.svg"/><Relationship Id="rId25" Type="http://schemas.openxmlformats.org/officeDocument/2006/relationships/image" Target="../media/image6.svg"/><Relationship Id="rId33" Type="http://schemas.openxmlformats.org/officeDocument/2006/relationships/image" Target="../media/image47.svg"/><Relationship Id="rId2" Type="http://schemas.openxmlformats.org/officeDocument/2006/relationships/image" Target="../media/image22.png"/><Relationship Id="rId16" Type="http://schemas.openxmlformats.org/officeDocument/2006/relationships/image" Target="../media/image36.png"/><Relationship Id="rId20" Type="http://schemas.openxmlformats.org/officeDocument/2006/relationships/image" Target="../media/image38.png"/><Relationship Id="rId29" Type="http://schemas.openxmlformats.org/officeDocument/2006/relationships/image" Target="../media/image45.svg"/><Relationship Id="rId1" Type="http://schemas.openxmlformats.org/officeDocument/2006/relationships/slideMaster" Target="../slideMasters/slideMaster1.xml"/><Relationship Id="rId6" Type="http://schemas.openxmlformats.org/officeDocument/2006/relationships/image" Target="../media/image26.png"/><Relationship Id="rId11" Type="http://schemas.openxmlformats.org/officeDocument/2006/relationships/image" Target="../media/image31.svg"/><Relationship Id="rId24" Type="http://schemas.openxmlformats.org/officeDocument/2006/relationships/image" Target="../media/image5.png"/><Relationship Id="rId32" Type="http://schemas.openxmlformats.org/officeDocument/2006/relationships/image" Target="../media/image46.png"/><Relationship Id="rId37" Type="http://schemas.openxmlformats.org/officeDocument/2006/relationships/image" Target="../media/image50.svg"/><Relationship Id="rId5" Type="http://schemas.openxmlformats.org/officeDocument/2006/relationships/image" Target="../media/image25.svg"/><Relationship Id="rId15" Type="http://schemas.openxmlformats.org/officeDocument/2006/relationships/image" Target="../media/image35.svg"/><Relationship Id="rId23" Type="http://schemas.openxmlformats.org/officeDocument/2006/relationships/image" Target="../media/image41.svg"/><Relationship Id="rId28" Type="http://schemas.openxmlformats.org/officeDocument/2006/relationships/image" Target="../media/image44.png"/><Relationship Id="rId36" Type="http://schemas.openxmlformats.org/officeDocument/2006/relationships/image" Target="../media/image20.png"/><Relationship Id="rId10" Type="http://schemas.openxmlformats.org/officeDocument/2006/relationships/image" Target="../media/image30.png"/><Relationship Id="rId19" Type="http://schemas.openxmlformats.org/officeDocument/2006/relationships/image" Target="../media/image3.svg"/><Relationship Id="rId31" Type="http://schemas.openxmlformats.org/officeDocument/2006/relationships/image" Target="../media/image9.svg"/><Relationship Id="rId4" Type="http://schemas.openxmlformats.org/officeDocument/2006/relationships/image" Target="../media/image24.png"/><Relationship Id="rId9" Type="http://schemas.openxmlformats.org/officeDocument/2006/relationships/image" Target="../media/image29.svg"/><Relationship Id="rId14" Type="http://schemas.openxmlformats.org/officeDocument/2006/relationships/image" Target="../media/image34.png"/><Relationship Id="rId22" Type="http://schemas.openxmlformats.org/officeDocument/2006/relationships/image" Target="../media/image40.png"/><Relationship Id="rId27" Type="http://schemas.openxmlformats.org/officeDocument/2006/relationships/image" Target="../media/image43.svg"/><Relationship Id="rId30" Type="http://schemas.openxmlformats.org/officeDocument/2006/relationships/image" Target="../media/image8.png"/><Relationship Id="rId35" Type="http://schemas.openxmlformats.org/officeDocument/2006/relationships/image" Target="../media/image49.svg"/><Relationship Id="rId8" Type="http://schemas.openxmlformats.org/officeDocument/2006/relationships/image" Target="../media/image28.png"/><Relationship Id="rId3" Type="http://schemas.openxmlformats.org/officeDocument/2006/relationships/image" Target="../media/image23.sv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jpe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03603765-94C9-A5DA-5D4D-6A4D8740259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051403" y="2994738"/>
            <a:ext cx="2530997" cy="868522"/>
          </a:xfrm>
          <a:prstGeom prst="rect">
            <a:avLst/>
          </a:prstGeom>
        </p:spPr>
      </p:pic>
      <p:sp>
        <p:nvSpPr>
          <p:cNvPr id="8" name="Rectangle 7">
            <a:extLst>
              <a:ext uri="{FF2B5EF4-FFF2-40B4-BE49-F238E27FC236}">
                <a16:creationId xmlns:a16="http://schemas.microsoft.com/office/drawing/2014/main" id="{1129AD16-2B4B-2F4D-13CC-BBF484612F4C}"/>
              </a:ext>
            </a:extLst>
          </p:cNvPr>
          <p:cNvSpPr/>
          <p:nvPr userDrawn="1"/>
        </p:nvSpPr>
        <p:spPr>
          <a:xfrm>
            <a:off x="609600" y="685800"/>
            <a:ext cx="10972800" cy="5486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Content Placeholder 13">
            <a:extLst>
              <a:ext uri="{FF2B5EF4-FFF2-40B4-BE49-F238E27FC236}">
                <a16:creationId xmlns:a16="http://schemas.microsoft.com/office/drawing/2014/main" id="{E2FA7893-78B7-224F-81BA-0937FC90AE29}"/>
              </a:ext>
            </a:extLst>
          </p:cNvPr>
          <p:cNvSpPr>
            <a:spLocks noGrp="1"/>
          </p:cNvSpPr>
          <p:nvPr>
            <p:ph sz="quarter" idx="10" hasCustomPrompt="1"/>
          </p:nvPr>
        </p:nvSpPr>
        <p:spPr>
          <a:xfrm>
            <a:off x="609600" y="1830707"/>
            <a:ext cx="7331900" cy="2176671"/>
          </a:xfrm>
          <a:prstGeom prst="rect">
            <a:avLst/>
          </a:prstGeom>
        </p:spPr>
        <p:txBody>
          <a:bodyPr/>
          <a:lstStyle>
            <a:lvl1pPr marL="0" indent="0">
              <a:buNone/>
              <a:defRPr sz="7200" b="1">
                <a:solidFill>
                  <a:schemeClr val="bg1"/>
                </a:solidFill>
              </a:defRPr>
            </a:lvl1pPr>
          </a:lstStyle>
          <a:p>
            <a:pPr lvl="0"/>
            <a:r>
              <a:rPr lang="en-US"/>
              <a:t>PRESENTATION TITLE</a:t>
            </a:r>
          </a:p>
        </p:txBody>
      </p:sp>
      <p:sp>
        <p:nvSpPr>
          <p:cNvPr id="16" name="Content Placeholder 15">
            <a:extLst>
              <a:ext uri="{FF2B5EF4-FFF2-40B4-BE49-F238E27FC236}">
                <a16:creationId xmlns:a16="http://schemas.microsoft.com/office/drawing/2014/main" id="{89F2E3FB-F387-914B-9C14-4B61771C0597}"/>
              </a:ext>
            </a:extLst>
          </p:cNvPr>
          <p:cNvSpPr>
            <a:spLocks noGrp="1"/>
          </p:cNvSpPr>
          <p:nvPr>
            <p:ph sz="quarter" idx="11" hasCustomPrompt="1"/>
          </p:nvPr>
        </p:nvSpPr>
        <p:spPr>
          <a:xfrm>
            <a:off x="609600" y="4012806"/>
            <a:ext cx="7412038" cy="833438"/>
          </a:xfrm>
          <a:prstGeom prst="rect">
            <a:avLst/>
          </a:prstGeom>
        </p:spPr>
        <p:txBody>
          <a:bodyPr/>
          <a:lstStyle>
            <a:lvl1pPr marL="0" indent="0">
              <a:buNone/>
              <a:defRPr sz="4800" b="1">
                <a:solidFill>
                  <a:schemeClr val="bg1"/>
                </a:solidFill>
              </a:defRPr>
            </a:lvl1pPr>
          </a:lstStyle>
          <a:p>
            <a:pPr lvl="0"/>
            <a:r>
              <a:rPr lang="en-US"/>
              <a:t>Subtitle</a:t>
            </a:r>
          </a:p>
        </p:txBody>
      </p:sp>
      <p:sp>
        <p:nvSpPr>
          <p:cNvPr id="17" name="Content Placeholder 15">
            <a:extLst>
              <a:ext uri="{FF2B5EF4-FFF2-40B4-BE49-F238E27FC236}">
                <a16:creationId xmlns:a16="http://schemas.microsoft.com/office/drawing/2014/main" id="{C453B906-EE0D-8846-8CAB-692547C2F3F8}"/>
              </a:ext>
            </a:extLst>
          </p:cNvPr>
          <p:cNvSpPr>
            <a:spLocks noGrp="1"/>
          </p:cNvSpPr>
          <p:nvPr>
            <p:ph sz="quarter" idx="12" hasCustomPrompt="1"/>
          </p:nvPr>
        </p:nvSpPr>
        <p:spPr>
          <a:xfrm>
            <a:off x="609600" y="4846244"/>
            <a:ext cx="7412038" cy="833438"/>
          </a:xfrm>
          <a:prstGeom prst="rect">
            <a:avLst/>
          </a:prstGeom>
        </p:spPr>
        <p:txBody>
          <a:bodyPr/>
          <a:lstStyle>
            <a:lvl1pPr marL="0" indent="0">
              <a:buNone/>
              <a:defRPr sz="2800" b="1">
                <a:solidFill>
                  <a:schemeClr val="bg1"/>
                </a:solidFill>
              </a:defRPr>
            </a:lvl1pPr>
          </a:lstStyle>
          <a:p>
            <a:pPr lvl="0"/>
            <a:r>
              <a:rPr lang="en-US"/>
              <a:t>DATE</a:t>
            </a:r>
          </a:p>
        </p:txBody>
      </p:sp>
    </p:spTree>
    <p:extLst>
      <p:ext uri="{BB962C8B-B14F-4D97-AF65-F5344CB8AC3E}">
        <p14:creationId xmlns:p14="http://schemas.microsoft.com/office/powerpoint/2010/main" val="9243964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ransition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id="{79CE44AD-4A78-5745-9D62-6E2F38F53C97}"/>
              </a:ext>
            </a:extLst>
          </p:cNvPr>
          <p:cNvSpPr>
            <a:spLocks noGrp="1"/>
          </p:cNvSpPr>
          <p:nvPr>
            <p:ph sz="quarter" idx="10" hasCustomPrompt="1"/>
          </p:nvPr>
        </p:nvSpPr>
        <p:spPr>
          <a:xfrm>
            <a:off x="707572" y="2783715"/>
            <a:ext cx="10656887" cy="714858"/>
          </a:xfrm>
          <a:prstGeom prst="rect">
            <a:avLst/>
          </a:prstGeom>
        </p:spPr>
        <p:txBody>
          <a:bodyPr/>
          <a:lstStyle>
            <a:lvl1pPr marL="0" indent="0">
              <a:buNone/>
              <a:defRPr sz="4000" b="1">
                <a:solidFill>
                  <a:schemeClr val="bg1"/>
                </a:solidFill>
              </a:defRPr>
            </a:lvl1pPr>
          </a:lstStyle>
          <a:p>
            <a:pPr lvl="0"/>
            <a:r>
              <a:rPr lang="en-US"/>
              <a:t>TRANSITION SLIDE TEXT GOES HERE</a:t>
            </a:r>
          </a:p>
        </p:txBody>
      </p:sp>
      <p:cxnSp>
        <p:nvCxnSpPr>
          <p:cNvPr id="3" name="Straight Connector 2">
            <a:extLst>
              <a:ext uri="{FF2B5EF4-FFF2-40B4-BE49-F238E27FC236}">
                <a16:creationId xmlns:a16="http://schemas.microsoft.com/office/drawing/2014/main" id="{B1D8A299-42DE-1B45-857D-1220D30F3587}"/>
              </a:ext>
            </a:extLst>
          </p:cNvPr>
          <p:cNvCxnSpPr>
            <a:cxnSpLocks/>
          </p:cNvCxnSpPr>
          <p:nvPr userDrawn="1"/>
        </p:nvCxnSpPr>
        <p:spPr>
          <a:xfrm>
            <a:off x="707572" y="3403829"/>
            <a:ext cx="9433955" cy="0"/>
          </a:xfrm>
          <a:prstGeom prst="line">
            <a:avLst/>
          </a:prstGeom>
          <a:ln w="12700">
            <a:solidFill>
              <a:srgbClr val="1B365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28402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nding slide">
    <p:bg>
      <p:bgPr>
        <a:blipFill dpi="0" rotWithShape="1">
          <a:blip r:embed="rId2">
            <a:extLst>
              <a:ext uri="{BEBA8EAE-BF5A-486C-A8C5-ECC9F3942E4B}">
                <a14:imgProps xmlns:a14="http://schemas.microsoft.com/office/drawing/2010/main">
                  <a14:imgLayer r:embed="rId3">
                    <a14:imgEffect>
                      <a14:brightnessContrast bright="-20000"/>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FB97F3C-A95B-F09A-E584-8956AC9738F0}"/>
              </a:ext>
            </a:extLst>
          </p:cNvPr>
          <p:cNvSpPr/>
          <p:nvPr userDrawn="1"/>
        </p:nvSpPr>
        <p:spPr>
          <a:xfrm>
            <a:off x="609600" y="685800"/>
            <a:ext cx="10972800" cy="5486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Graphic 5">
            <a:extLst>
              <a:ext uri="{FF2B5EF4-FFF2-40B4-BE49-F238E27FC236}">
                <a16:creationId xmlns:a16="http://schemas.microsoft.com/office/drawing/2014/main" id="{4C2B195E-E729-01FE-596A-4469D008BC7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609601" y="5524710"/>
            <a:ext cx="444172" cy="647490"/>
          </a:xfrm>
          <a:prstGeom prst="rect">
            <a:avLst/>
          </a:prstGeom>
        </p:spPr>
      </p:pic>
    </p:spTree>
    <p:extLst>
      <p:ext uri="{BB962C8B-B14F-4D97-AF65-F5344CB8AC3E}">
        <p14:creationId xmlns:p14="http://schemas.microsoft.com/office/powerpoint/2010/main" val="30623221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rand elements - delete before presenting">
    <p:bg>
      <p:bgPr>
        <a:solidFill>
          <a:schemeClr val="bg2">
            <a:lumMod val="90000"/>
            <a:alpha val="40000"/>
          </a:schemeClr>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0B8C7CD7-BDB4-5190-3A4B-513CC3FF005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22298" y="3344737"/>
            <a:ext cx="1097622" cy="466489"/>
          </a:xfrm>
          <a:prstGeom prst="rect">
            <a:avLst/>
          </a:prstGeom>
        </p:spPr>
      </p:pic>
      <p:pic>
        <p:nvPicPr>
          <p:cNvPr id="5" name="Graphic 4">
            <a:extLst>
              <a:ext uri="{FF2B5EF4-FFF2-40B4-BE49-F238E27FC236}">
                <a16:creationId xmlns:a16="http://schemas.microsoft.com/office/drawing/2014/main" id="{FB64C94E-C1B9-22FB-9CBA-9657C2AA915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522298" y="3887838"/>
            <a:ext cx="1097622" cy="466489"/>
          </a:xfrm>
          <a:prstGeom prst="rect">
            <a:avLst/>
          </a:prstGeom>
        </p:spPr>
      </p:pic>
      <p:pic>
        <p:nvPicPr>
          <p:cNvPr id="7" name="Graphic 6">
            <a:extLst>
              <a:ext uri="{FF2B5EF4-FFF2-40B4-BE49-F238E27FC236}">
                <a16:creationId xmlns:a16="http://schemas.microsoft.com/office/drawing/2014/main" id="{CFC754A7-2310-2757-E8CF-0CF8A5D763D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2522298" y="4430939"/>
            <a:ext cx="1097622" cy="466489"/>
          </a:xfrm>
          <a:prstGeom prst="rect">
            <a:avLst/>
          </a:prstGeom>
        </p:spPr>
      </p:pic>
      <p:pic>
        <p:nvPicPr>
          <p:cNvPr id="9" name="Graphic 8">
            <a:extLst>
              <a:ext uri="{FF2B5EF4-FFF2-40B4-BE49-F238E27FC236}">
                <a16:creationId xmlns:a16="http://schemas.microsoft.com/office/drawing/2014/main" id="{914137BC-3CE9-38CF-1744-AE0180CB3A87}"/>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380019" y="3507063"/>
            <a:ext cx="1197128" cy="332776"/>
          </a:xfrm>
          <a:prstGeom prst="rect">
            <a:avLst/>
          </a:prstGeom>
        </p:spPr>
      </p:pic>
      <p:pic>
        <p:nvPicPr>
          <p:cNvPr id="11" name="Graphic 10">
            <a:extLst>
              <a:ext uri="{FF2B5EF4-FFF2-40B4-BE49-F238E27FC236}">
                <a16:creationId xmlns:a16="http://schemas.microsoft.com/office/drawing/2014/main" id="{089F90BD-180D-45CD-4BA2-670A5DAC87FA}"/>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380019" y="3988168"/>
            <a:ext cx="1197128" cy="332776"/>
          </a:xfrm>
          <a:prstGeom prst="rect">
            <a:avLst/>
          </a:prstGeom>
        </p:spPr>
      </p:pic>
      <p:pic>
        <p:nvPicPr>
          <p:cNvPr id="13" name="Graphic 12">
            <a:extLst>
              <a:ext uri="{FF2B5EF4-FFF2-40B4-BE49-F238E27FC236}">
                <a16:creationId xmlns:a16="http://schemas.microsoft.com/office/drawing/2014/main" id="{8C815476-F574-5417-CDAE-3A280ADC9A1A}"/>
              </a:ext>
            </a:extLst>
          </p:cNvPr>
          <p:cNvPicPr>
            <a:picLocks noChangeAspect="1"/>
          </p:cNvPicPr>
          <p:nvPr userDrawn="1"/>
        </p:nvPicPr>
        <p:blipFill>
          <a:blip r:embed="rId12">
            <a:extLst>
              <a:ext uri="{96DAC541-7B7A-43D3-8B79-37D633B846F1}">
                <asvg:svgBlip xmlns:asvg="http://schemas.microsoft.com/office/drawing/2016/SVG/main" r:embed="rId13"/>
              </a:ext>
            </a:extLst>
          </a:blip>
          <a:stretch>
            <a:fillRect/>
          </a:stretch>
        </p:blipFill>
        <p:spPr>
          <a:xfrm>
            <a:off x="380019" y="4469273"/>
            <a:ext cx="1197128" cy="332776"/>
          </a:xfrm>
          <a:prstGeom prst="rect">
            <a:avLst/>
          </a:prstGeom>
        </p:spPr>
      </p:pic>
      <p:pic>
        <p:nvPicPr>
          <p:cNvPr id="15" name="Graphic 14">
            <a:extLst>
              <a:ext uri="{FF2B5EF4-FFF2-40B4-BE49-F238E27FC236}">
                <a16:creationId xmlns:a16="http://schemas.microsoft.com/office/drawing/2014/main" id="{2B254D20-CE97-CD84-F63B-6884A8CC0FA0}"/>
              </a:ext>
            </a:extLst>
          </p:cNvPr>
          <p:cNvPicPr>
            <a:picLocks noChangeAspect="1"/>
          </p:cNvPicPr>
          <p:nvPr userDrawn="1"/>
        </p:nvPicPr>
        <p:blipFill>
          <a:blip r:embed="rId14">
            <a:extLst>
              <a:ext uri="{96DAC541-7B7A-43D3-8B79-37D633B846F1}">
                <asvg:svgBlip xmlns:asvg="http://schemas.microsoft.com/office/drawing/2016/SVG/main" r:embed="rId15"/>
              </a:ext>
            </a:extLst>
          </a:blip>
          <a:stretch>
            <a:fillRect/>
          </a:stretch>
        </p:blipFill>
        <p:spPr>
          <a:xfrm>
            <a:off x="242122" y="316502"/>
            <a:ext cx="2450435" cy="840877"/>
          </a:xfrm>
          <a:prstGeom prst="rect">
            <a:avLst/>
          </a:prstGeom>
        </p:spPr>
      </p:pic>
      <p:pic>
        <p:nvPicPr>
          <p:cNvPr id="17" name="Graphic 16">
            <a:extLst>
              <a:ext uri="{FF2B5EF4-FFF2-40B4-BE49-F238E27FC236}">
                <a16:creationId xmlns:a16="http://schemas.microsoft.com/office/drawing/2014/main" id="{6BA9DA08-4672-95E3-E277-B31BC0666D22}"/>
              </a:ext>
            </a:extLst>
          </p:cNvPr>
          <p:cNvPicPr>
            <a:picLocks noChangeAspect="1"/>
          </p:cNvPicPr>
          <p:nvPr userDrawn="1"/>
        </p:nvPicPr>
        <p:blipFill>
          <a:blip r:embed="rId16">
            <a:extLst>
              <a:ext uri="{96DAC541-7B7A-43D3-8B79-37D633B846F1}">
                <asvg:svgBlip xmlns:asvg="http://schemas.microsoft.com/office/drawing/2016/SVG/main" r:embed="rId17"/>
              </a:ext>
            </a:extLst>
          </a:blip>
          <a:stretch>
            <a:fillRect/>
          </a:stretch>
        </p:blipFill>
        <p:spPr>
          <a:xfrm>
            <a:off x="242120" y="1275727"/>
            <a:ext cx="2450437" cy="840878"/>
          </a:xfrm>
          <a:prstGeom prst="rect">
            <a:avLst/>
          </a:prstGeom>
        </p:spPr>
      </p:pic>
      <p:pic>
        <p:nvPicPr>
          <p:cNvPr id="19" name="Graphic 18">
            <a:extLst>
              <a:ext uri="{FF2B5EF4-FFF2-40B4-BE49-F238E27FC236}">
                <a16:creationId xmlns:a16="http://schemas.microsoft.com/office/drawing/2014/main" id="{36DD7FF8-A6C8-7BEF-D1BF-047D20E7465B}"/>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247758" y="2234953"/>
            <a:ext cx="2444072" cy="838694"/>
          </a:xfrm>
          <a:prstGeom prst="rect">
            <a:avLst/>
          </a:prstGeom>
        </p:spPr>
      </p:pic>
      <p:pic>
        <p:nvPicPr>
          <p:cNvPr id="21" name="Graphic 20">
            <a:extLst>
              <a:ext uri="{FF2B5EF4-FFF2-40B4-BE49-F238E27FC236}">
                <a16:creationId xmlns:a16="http://schemas.microsoft.com/office/drawing/2014/main" id="{1AA0CEE0-3E8B-B9F8-6A2A-861632D1BF9F}"/>
              </a:ext>
            </a:extLst>
          </p:cNvPr>
          <p:cNvPicPr>
            <a:picLocks noChangeAspect="1"/>
          </p:cNvPicPr>
          <p:nvPr userDrawn="1"/>
        </p:nvPicPr>
        <p:blipFill>
          <a:blip r:embed="rId20">
            <a:extLst>
              <a:ext uri="{96DAC541-7B7A-43D3-8B79-37D633B846F1}">
                <asvg:svgBlip xmlns:asvg="http://schemas.microsoft.com/office/drawing/2016/SVG/main" r:embed="rId21"/>
              </a:ext>
            </a:extLst>
          </a:blip>
          <a:stretch>
            <a:fillRect/>
          </a:stretch>
        </p:blipFill>
        <p:spPr>
          <a:xfrm>
            <a:off x="4200298" y="626723"/>
            <a:ext cx="2195782" cy="1764087"/>
          </a:xfrm>
          <a:prstGeom prst="rect">
            <a:avLst/>
          </a:prstGeom>
        </p:spPr>
      </p:pic>
      <p:pic>
        <p:nvPicPr>
          <p:cNvPr id="23" name="Graphic 22">
            <a:extLst>
              <a:ext uri="{FF2B5EF4-FFF2-40B4-BE49-F238E27FC236}">
                <a16:creationId xmlns:a16="http://schemas.microsoft.com/office/drawing/2014/main" id="{643D1A4D-D5F4-4F5E-03C6-53919792C35F}"/>
              </a:ext>
            </a:extLst>
          </p:cNvPr>
          <p:cNvPicPr>
            <a:picLocks noChangeAspect="1"/>
          </p:cNvPicPr>
          <p:nvPr userDrawn="1"/>
        </p:nvPicPr>
        <p:blipFill>
          <a:blip r:embed="rId22">
            <a:extLst>
              <a:ext uri="{96DAC541-7B7A-43D3-8B79-37D633B846F1}">
                <asvg:svgBlip xmlns:asvg="http://schemas.microsoft.com/office/drawing/2016/SVG/main" r:embed="rId23"/>
              </a:ext>
            </a:extLst>
          </a:blip>
          <a:stretch>
            <a:fillRect/>
          </a:stretch>
        </p:blipFill>
        <p:spPr>
          <a:xfrm>
            <a:off x="6396080" y="626723"/>
            <a:ext cx="2195782" cy="1764087"/>
          </a:xfrm>
          <a:prstGeom prst="rect">
            <a:avLst/>
          </a:prstGeom>
        </p:spPr>
      </p:pic>
      <p:pic>
        <p:nvPicPr>
          <p:cNvPr id="25" name="Graphic 24">
            <a:extLst>
              <a:ext uri="{FF2B5EF4-FFF2-40B4-BE49-F238E27FC236}">
                <a16:creationId xmlns:a16="http://schemas.microsoft.com/office/drawing/2014/main" id="{F6916191-2002-8086-1914-A08BC3DD3DE1}"/>
              </a:ext>
            </a:extLst>
          </p:cNvPr>
          <p:cNvPicPr>
            <a:picLocks noChangeAspect="1"/>
          </p:cNvPicPr>
          <p:nvPr userDrawn="1"/>
        </p:nvPicPr>
        <p:blipFill>
          <a:blip r:embed="rId24">
            <a:extLst>
              <a:ext uri="{96DAC541-7B7A-43D3-8B79-37D633B846F1}">
                <asvg:svgBlip xmlns:asvg="http://schemas.microsoft.com/office/drawing/2016/SVG/main" r:embed="rId25"/>
              </a:ext>
            </a:extLst>
          </a:blip>
          <a:stretch>
            <a:fillRect/>
          </a:stretch>
        </p:blipFill>
        <p:spPr>
          <a:xfrm>
            <a:off x="8591862" y="626723"/>
            <a:ext cx="2195782" cy="1764087"/>
          </a:xfrm>
          <a:prstGeom prst="rect">
            <a:avLst/>
          </a:prstGeom>
        </p:spPr>
      </p:pic>
      <p:pic>
        <p:nvPicPr>
          <p:cNvPr id="27" name="Graphic 26">
            <a:extLst>
              <a:ext uri="{FF2B5EF4-FFF2-40B4-BE49-F238E27FC236}">
                <a16:creationId xmlns:a16="http://schemas.microsoft.com/office/drawing/2014/main" id="{86808DB4-7BE9-6635-F99E-DA0252C8A68C}"/>
              </a:ext>
            </a:extLst>
          </p:cNvPr>
          <p:cNvPicPr>
            <a:picLocks noChangeAspect="1"/>
          </p:cNvPicPr>
          <p:nvPr userDrawn="1"/>
        </p:nvPicPr>
        <p:blipFill>
          <a:blip r:embed="rId26">
            <a:extLst>
              <a:ext uri="{96DAC541-7B7A-43D3-8B79-37D633B846F1}">
                <asvg:svgBlip xmlns:asvg="http://schemas.microsoft.com/office/drawing/2016/SVG/main" r:embed="rId27"/>
              </a:ext>
            </a:extLst>
          </a:blip>
          <a:stretch>
            <a:fillRect/>
          </a:stretch>
        </p:blipFill>
        <p:spPr>
          <a:xfrm>
            <a:off x="380019" y="5663622"/>
            <a:ext cx="1736457" cy="877876"/>
          </a:xfrm>
          <a:prstGeom prst="rect">
            <a:avLst/>
          </a:prstGeom>
        </p:spPr>
      </p:pic>
      <p:pic>
        <p:nvPicPr>
          <p:cNvPr id="29" name="Graphic 28">
            <a:extLst>
              <a:ext uri="{FF2B5EF4-FFF2-40B4-BE49-F238E27FC236}">
                <a16:creationId xmlns:a16="http://schemas.microsoft.com/office/drawing/2014/main" id="{01B2823B-DD3B-6029-184D-0BA378E2314A}"/>
              </a:ext>
            </a:extLst>
          </p:cNvPr>
          <p:cNvPicPr>
            <a:picLocks noChangeAspect="1"/>
          </p:cNvPicPr>
          <p:nvPr userDrawn="1"/>
        </p:nvPicPr>
        <p:blipFill>
          <a:blip r:embed="rId28">
            <a:extLst>
              <a:ext uri="{96DAC541-7B7A-43D3-8B79-37D633B846F1}">
                <asvg:svgBlip xmlns:asvg="http://schemas.microsoft.com/office/drawing/2016/SVG/main" r:embed="rId29"/>
              </a:ext>
            </a:extLst>
          </a:blip>
          <a:stretch>
            <a:fillRect/>
          </a:stretch>
        </p:blipFill>
        <p:spPr>
          <a:xfrm>
            <a:off x="2229367" y="5663622"/>
            <a:ext cx="1736457" cy="877876"/>
          </a:xfrm>
          <a:prstGeom prst="rect">
            <a:avLst/>
          </a:prstGeom>
        </p:spPr>
      </p:pic>
      <p:pic>
        <p:nvPicPr>
          <p:cNvPr id="31" name="Graphic 30">
            <a:extLst>
              <a:ext uri="{FF2B5EF4-FFF2-40B4-BE49-F238E27FC236}">
                <a16:creationId xmlns:a16="http://schemas.microsoft.com/office/drawing/2014/main" id="{D67A7293-98EF-7589-4DCC-7218B9AEBF8D}"/>
              </a:ext>
            </a:extLst>
          </p:cNvPr>
          <p:cNvPicPr>
            <a:picLocks noChangeAspect="1"/>
          </p:cNvPicPr>
          <p:nvPr userDrawn="1"/>
        </p:nvPicPr>
        <p:blipFill>
          <a:blip r:embed="rId30">
            <a:extLst>
              <a:ext uri="{96DAC541-7B7A-43D3-8B79-37D633B846F1}">
                <asvg:svgBlip xmlns:asvg="http://schemas.microsoft.com/office/drawing/2016/SVG/main" r:embed="rId31"/>
              </a:ext>
            </a:extLst>
          </a:blip>
          <a:stretch>
            <a:fillRect/>
          </a:stretch>
        </p:blipFill>
        <p:spPr>
          <a:xfrm>
            <a:off x="4103190" y="5663622"/>
            <a:ext cx="1736457" cy="877876"/>
          </a:xfrm>
          <a:prstGeom prst="rect">
            <a:avLst/>
          </a:prstGeom>
        </p:spPr>
      </p:pic>
      <p:pic>
        <p:nvPicPr>
          <p:cNvPr id="33" name="Graphic 32">
            <a:extLst>
              <a:ext uri="{FF2B5EF4-FFF2-40B4-BE49-F238E27FC236}">
                <a16:creationId xmlns:a16="http://schemas.microsoft.com/office/drawing/2014/main" id="{1BAAC384-2339-D646-DFF1-0CE36E57F20C}"/>
              </a:ext>
            </a:extLst>
          </p:cNvPr>
          <p:cNvPicPr>
            <a:picLocks noChangeAspect="1"/>
          </p:cNvPicPr>
          <p:nvPr userDrawn="1"/>
        </p:nvPicPr>
        <p:blipFill>
          <a:blip r:embed="rId32">
            <a:extLst>
              <a:ext uri="{96DAC541-7B7A-43D3-8B79-37D633B846F1}">
                <asvg:svgBlip xmlns:asvg="http://schemas.microsoft.com/office/drawing/2016/SVG/main" r:embed="rId33"/>
              </a:ext>
            </a:extLst>
          </a:blip>
          <a:stretch>
            <a:fillRect/>
          </a:stretch>
        </p:blipFill>
        <p:spPr>
          <a:xfrm>
            <a:off x="4292600" y="2712766"/>
            <a:ext cx="1803400" cy="2628900"/>
          </a:xfrm>
          <a:prstGeom prst="rect">
            <a:avLst/>
          </a:prstGeom>
        </p:spPr>
      </p:pic>
      <p:pic>
        <p:nvPicPr>
          <p:cNvPr id="35" name="Graphic 34">
            <a:extLst>
              <a:ext uri="{FF2B5EF4-FFF2-40B4-BE49-F238E27FC236}">
                <a16:creationId xmlns:a16="http://schemas.microsoft.com/office/drawing/2014/main" id="{889E5BF7-62EA-EC78-0478-5C1DE139A439}"/>
              </a:ext>
            </a:extLst>
          </p:cNvPr>
          <p:cNvPicPr>
            <a:picLocks noChangeAspect="1"/>
          </p:cNvPicPr>
          <p:nvPr userDrawn="1"/>
        </p:nvPicPr>
        <p:blipFill>
          <a:blip r:embed="rId34">
            <a:extLst>
              <a:ext uri="{96DAC541-7B7A-43D3-8B79-37D633B846F1}">
                <asvg:svgBlip xmlns:asvg="http://schemas.microsoft.com/office/drawing/2016/SVG/main" r:embed="rId35"/>
              </a:ext>
            </a:extLst>
          </a:blip>
          <a:stretch>
            <a:fillRect/>
          </a:stretch>
        </p:blipFill>
        <p:spPr>
          <a:xfrm>
            <a:off x="6096000" y="2712766"/>
            <a:ext cx="1803400" cy="2628900"/>
          </a:xfrm>
          <a:prstGeom prst="rect">
            <a:avLst/>
          </a:prstGeom>
        </p:spPr>
      </p:pic>
      <p:pic>
        <p:nvPicPr>
          <p:cNvPr id="37" name="Graphic 36">
            <a:extLst>
              <a:ext uri="{FF2B5EF4-FFF2-40B4-BE49-F238E27FC236}">
                <a16:creationId xmlns:a16="http://schemas.microsoft.com/office/drawing/2014/main" id="{DD8F4856-3534-B5E4-A382-0426EC7D652F}"/>
              </a:ext>
            </a:extLst>
          </p:cNvPr>
          <p:cNvPicPr>
            <a:picLocks noChangeAspect="1"/>
          </p:cNvPicPr>
          <p:nvPr userDrawn="1"/>
        </p:nvPicPr>
        <p:blipFill>
          <a:blip r:embed="rId36">
            <a:extLst>
              <a:ext uri="{96DAC541-7B7A-43D3-8B79-37D633B846F1}">
                <asvg:svgBlip xmlns:asvg="http://schemas.microsoft.com/office/drawing/2016/SVG/main" r:embed="rId37"/>
              </a:ext>
            </a:extLst>
          </a:blip>
          <a:stretch>
            <a:fillRect/>
          </a:stretch>
        </p:blipFill>
        <p:spPr>
          <a:xfrm>
            <a:off x="7886353" y="2712766"/>
            <a:ext cx="1803400" cy="2628900"/>
          </a:xfrm>
          <a:prstGeom prst="rect">
            <a:avLst/>
          </a:prstGeom>
        </p:spPr>
      </p:pic>
    </p:spTree>
    <p:extLst>
      <p:ext uri="{BB962C8B-B14F-4D97-AF65-F5344CB8AC3E}">
        <p14:creationId xmlns:p14="http://schemas.microsoft.com/office/powerpoint/2010/main" val="18076347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4_Title Slide">
    <p:bg>
      <p:bgPr>
        <a:blipFill dpi="0" rotWithShape="1">
          <a:blip r:embed="rId2">
            <a:alphaModFix amt="70000"/>
            <a:duotone>
              <a:schemeClr val="accent1">
                <a:shade val="45000"/>
                <a:satMod val="135000"/>
              </a:schemeClr>
              <a:prstClr val="white"/>
            </a:duotone>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845508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slide opt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25754747-9A63-C549-88C6-C3EB732B47F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678338" y="5613277"/>
            <a:ext cx="1350924" cy="1085330"/>
          </a:xfrm>
          <a:prstGeom prst="rect">
            <a:avLst/>
          </a:prstGeom>
        </p:spPr>
      </p:pic>
      <p:sp>
        <p:nvSpPr>
          <p:cNvPr id="7" name="Content Placeholder 2">
            <a:extLst>
              <a:ext uri="{FF2B5EF4-FFF2-40B4-BE49-F238E27FC236}">
                <a16:creationId xmlns:a16="http://schemas.microsoft.com/office/drawing/2014/main" id="{B2B77DD1-E7AE-2D47-AB9A-13B852AF1396}"/>
              </a:ext>
            </a:extLst>
          </p:cNvPr>
          <p:cNvSpPr>
            <a:spLocks noGrp="1"/>
          </p:cNvSpPr>
          <p:nvPr>
            <p:ph idx="1" hasCustomPrompt="1"/>
          </p:nvPr>
        </p:nvSpPr>
        <p:spPr>
          <a:xfrm>
            <a:off x="838200" y="1825625"/>
            <a:ext cx="10515600" cy="4351338"/>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CONTENT GOES HERE </a:t>
            </a:r>
          </a:p>
          <a:p>
            <a:pPr lvl="1"/>
            <a:r>
              <a:rPr lang="en-US"/>
              <a:t>Supporting content</a:t>
            </a:r>
          </a:p>
        </p:txBody>
      </p:sp>
      <p:sp>
        <p:nvSpPr>
          <p:cNvPr id="3" name="Title 2">
            <a:extLst>
              <a:ext uri="{FF2B5EF4-FFF2-40B4-BE49-F238E27FC236}">
                <a16:creationId xmlns:a16="http://schemas.microsoft.com/office/drawing/2014/main" id="{1E57141D-BA77-3944-8D32-4E4450004F83}"/>
              </a:ext>
            </a:extLst>
          </p:cNvPr>
          <p:cNvSpPr>
            <a:spLocks noGrp="1"/>
          </p:cNvSpPr>
          <p:nvPr>
            <p:ph type="title" hasCustomPrompt="1"/>
          </p:nvPr>
        </p:nvSpPr>
        <p:spPr>
          <a:xfrm>
            <a:off x="838200" y="365125"/>
            <a:ext cx="10515600" cy="1325563"/>
          </a:xfrm>
          <a:prstGeom prst="rect">
            <a:avLst/>
          </a:prstGeom>
        </p:spPr>
        <p:txBody>
          <a:bodyPr/>
          <a:lstStyle>
            <a:lvl1pPr>
              <a:defRPr b="1">
                <a:solidFill>
                  <a:schemeClr val="bg1"/>
                </a:solidFill>
              </a:defRPr>
            </a:lvl1pPr>
          </a:lstStyle>
          <a:p>
            <a:r>
              <a:rPr lang="en-US"/>
              <a:t>TITLE GOES HERE</a:t>
            </a:r>
          </a:p>
        </p:txBody>
      </p:sp>
    </p:spTree>
    <p:extLst>
      <p:ext uri="{BB962C8B-B14F-4D97-AF65-F5344CB8AC3E}">
        <p14:creationId xmlns:p14="http://schemas.microsoft.com/office/powerpoint/2010/main" val="6383986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slide option 2">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F067261-DF4C-5B91-B05D-CD4F4062A7FD}"/>
              </a:ext>
            </a:extLst>
          </p:cNvPr>
          <p:cNvSpPr/>
          <p:nvPr userDrawn="1"/>
        </p:nvSpPr>
        <p:spPr>
          <a:xfrm>
            <a:off x="609600" y="1923189"/>
            <a:ext cx="10972800" cy="4249009"/>
          </a:xfrm>
          <a:prstGeom prst="rect">
            <a:avLst/>
          </a:prstGeom>
          <a:solidFill>
            <a:srgbClr val="1B365D"/>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107006B8-90AF-EB10-F072-B8B3034CE5DB}"/>
              </a:ext>
            </a:extLst>
          </p:cNvPr>
          <p:cNvSpPr/>
          <p:nvPr userDrawn="1"/>
        </p:nvSpPr>
        <p:spPr>
          <a:xfrm>
            <a:off x="0" y="0"/>
            <a:ext cx="12192000" cy="1229845"/>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a:extLst>
              <a:ext uri="{FF2B5EF4-FFF2-40B4-BE49-F238E27FC236}">
                <a16:creationId xmlns:a16="http://schemas.microsoft.com/office/drawing/2014/main" id="{15EBF4C8-1C5B-A9E0-71CD-B138B2B7F22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804728" y="325830"/>
            <a:ext cx="1143661" cy="578185"/>
          </a:xfrm>
          <a:prstGeom prst="rect">
            <a:avLst/>
          </a:prstGeom>
        </p:spPr>
      </p:pic>
      <p:sp>
        <p:nvSpPr>
          <p:cNvPr id="10" name="Content Placeholder 9">
            <a:extLst>
              <a:ext uri="{FF2B5EF4-FFF2-40B4-BE49-F238E27FC236}">
                <a16:creationId xmlns:a16="http://schemas.microsoft.com/office/drawing/2014/main" id="{8B9F2520-4254-A949-A96B-453250EBF854}"/>
              </a:ext>
            </a:extLst>
          </p:cNvPr>
          <p:cNvSpPr>
            <a:spLocks noGrp="1"/>
          </p:cNvSpPr>
          <p:nvPr>
            <p:ph sz="quarter" idx="10" hasCustomPrompt="1"/>
          </p:nvPr>
        </p:nvSpPr>
        <p:spPr>
          <a:xfrm>
            <a:off x="609928" y="172431"/>
            <a:ext cx="9194800" cy="1216439"/>
          </a:xfrm>
          <a:prstGeom prst="rect">
            <a:avLst/>
          </a:prstGeom>
        </p:spPr>
        <p:txBody>
          <a:bodyPr anchor="ctr"/>
          <a:lstStyle>
            <a:lvl1pPr marL="0" indent="0">
              <a:buNone/>
              <a:defRPr sz="4000" b="1">
                <a:solidFill>
                  <a:schemeClr val="bg1"/>
                </a:solidFill>
              </a:defRPr>
            </a:lvl1pPr>
          </a:lstStyle>
          <a:p>
            <a:pPr lvl="0"/>
            <a:r>
              <a:rPr lang="en-US"/>
              <a:t>TITLE GOES HERE SIZE 40</a:t>
            </a:r>
          </a:p>
        </p:txBody>
      </p:sp>
      <p:sp>
        <p:nvSpPr>
          <p:cNvPr id="12" name="Content Placeholder 11">
            <a:extLst>
              <a:ext uri="{FF2B5EF4-FFF2-40B4-BE49-F238E27FC236}">
                <a16:creationId xmlns:a16="http://schemas.microsoft.com/office/drawing/2014/main" id="{596AF332-3D5D-5A4B-B7E6-579E7490C703}"/>
              </a:ext>
            </a:extLst>
          </p:cNvPr>
          <p:cNvSpPr>
            <a:spLocks noGrp="1"/>
          </p:cNvSpPr>
          <p:nvPr>
            <p:ph sz="quarter" idx="11" hasCustomPrompt="1"/>
          </p:nvPr>
        </p:nvSpPr>
        <p:spPr>
          <a:xfrm>
            <a:off x="609600" y="2082214"/>
            <a:ext cx="10972800" cy="3950838"/>
          </a:xfrm>
          <a:prstGeom prst="rect">
            <a:avLst/>
          </a:prstGeom>
        </p:spPr>
        <p:txBody>
          <a:bodyPr/>
          <a:lstStyle>
            <a:lvl1pPr marL="0" indent="0">
              <a:buNone/>
              <a:defRPr sz="2800"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CONTENT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031031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slide option 3">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500E07-5129-8D9A-9CC7-D44201BAB7AB}"/>
              </a:ext>
            </a:extLst>
          </p:cNvPr>
          <p:cNvSpPr/>
          <p:nvPr userDrawn="1"/>
        </p:nvSpPr>
        <p:spPr>
          <a:xfrm>
            <a:off x="609600" y="1923189"/>
            <a:ext cx="10972800" cy="4249009"/>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6" name="Rectangle 5">
            <a:extLst>
              <a:ext uri="{FF2B5EF4-FFF2-40B4-BE49-F238E27FC236}">
                <a16:creationId xmlns:a16="http://schemas.microsoft.com/office/drawing/2014/main" id="{BE9E26BA-74CF-B642-A56F-4C1392A520C2}"/>
              </a:ext>
            </a:extLst>
          </p:cNvPr>
          <p:cNvSpPr/>
          <p:nvPr userDrawn="1"/>
        </p:nvSpPr>
        <p:spPr>
          <a:xfrm>
            <a:off x="0" y="0"/>
            <a:ext cx="12192000" cy="1229845"/>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a:extLst>
              <a:ext uri="{FF2B5EF4-FFF2-40B4-BE49-F238E27FC236}">
                <a16:creationId xmlns:a16="http://schemas.microsoft.com/office/drawing/2014/main" id="{FD921BF7-CE18-1C83-1BD2-5FF2FC3C47A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804728" y="325830"/>
            <a:ext cx="1143661" cy="578185"/>
          </a:xfrm>
          <a:prstGeom prst="rect">
            <a:avLst/>
          </a:prstGeom>
        </p:spPr>
      </p:pic>
      <p:sp>
        <p:nvSpPr>
          <p:cNvPr id="9" name="Content Placeholder 9">
            <a:extLst>
              <a:ext uri="{FF2B5EF4-FFF2-40B4-BE49-F238E27FC236}">
                <a16:creationId xmlns:a16="http://schemas.microsoft.com/office/drawing/2014/main" id="{96FBFC9F-89E7-1744-85BE-C85A8CBF1643}"/>
              </a:ext>
            </a:extLst>
          </p:cNvPr>
          <p:cNvSpPr>
            <a:spLocks noGrp="1"/>
          </p:cNvSpPr>
          <p:nvPr>
            <p:ph sz="quarter" idx="10" hasCustomPrompt="1"/>
          </p:nvPr>
        </p:nvSpPr>
        <p:spPr>
          <a:xfrm>
            <a:off x="609928" y="172431"/>
            <a:ext cx="9194800" cy="1216439"/>
          </a:xfrm>
          <a:prstGeom prst="rect">
            <a:avLst/>
          </a:prstGeom>
        </p:spPr>
        <p:txBody>
          <a:bodyPr anchor="ctr"/>
          <a:lstStyle>
            <a:lvl1pPr marL="0" indent="0">
              <a:buNone/>
              <a:defRPr sz="4000" b="1">
                <a:solidFill>
                  <a:schemeClr val="bg1"/>
                </a:solidFill>
              </a:defRPr>
            </a:lvl1pPr>
          </a:lstStyle>
          <a:p>
            <a:pPr lvl="0"/>
            <a:r>
              <a:rPr lang="en-US"/>
              <a:t>TITLE GOES HERE SIZE 40</a:t>
            </a:r>
          </a:p>
        </p:txBody>
      </p:sp>
      <p:sp>
        <p:nvSpPr>
          <p:cNvPr id="3" name="Content Placeholder 2">
            <a:extLst>
              <a:ext uri="{FF2B5EF4-FFF2-40B4-BE49-F238E27FC236}">
                <a16:creationId xmlns:a16="http://schemas.microsoft.com/office/drawing/2014/main" id="{880505B1-F317-9446-99FA-009CF7B275A7}"/>
              </a:ext>
            </a:extLst>
          </p:cNvPr>
          <p:cNvSpPr>
            <a:spLocks noGrp="1"/>
          </p:cNvSpPr>
          <p:nvPr>
            <p:ph sz="quarter" idx="11"/>
          </p:nvPr>
        </p:nvSpPr>
        <p:spPr>
          <a:xfrm>
            <a:off x="609600" y="1923189"/>
            <a:ext cx="10972800" cy="4249737"/>
          </a:xfrm>
          <a:prstGeom prst="rect">
            <a:avLst/>
          </a:prstGeom>
        </p:spPr>
        <p:txBody>
          <a:bodyPr/>
          <a:lstStyle>
            <a:lvl2pPr marL="457200" indent="0">
              <a:buNone/>
              <a:defRPr sz="2400" b="1">
                <a:solidFill>
                  <a:schemeClr val="tx1"/>
                </a:solidFill>
              </a:defRPr>
            </a:lvl2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077514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slide for objectives">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1FD77B-00D8-9B4B-9B46-9AC4398DA5C4}"/>
              </a:ext>
            </a:extLst>
          </p:cNvPr>
          <p:cNvSpPr/>
          <p:nvPr userDrawn="1"/>
        </p:nvSpPr>
        <p:spPr>
          <a:xfrm>
            <a:off x="1" y="0"/>
            <a:ext cx="4935338" cy="6858000"/>
          </a:xfrm>
          <a:prstGeom prst="rect">
            <a:avLst/>
          </a:prstGeom>
          <a:solidFill>
            <a:srgbClr val="059580"/>
          </a:solidFill>
          <a:ln>
            <a:solidFill>
              <a:srgbClr val="059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3">
            <a:extLst>
              <a:ext uri="{FF2B5EF4-FFF2-40B4-BE49-F238E27FC236}">
                <a16:creationId xmlns:a16="http://schemas.microsoft.com/office/drawing/2014/main" id="{C0F59AE2-FB43-5248-9A23-0F0267F0C0BA}"/>
              </a:ext>
            </a:extLst>
          </p:cNvPr>
          <p:cNvSpPr/>
          <p:nvPr userDrawn="1"/>
        </p:nvSpPr>
        <p:spPr>
          <a:xfrm>
            <a:off x="-3760577" y="-7012509"/>
            <a:ext cx="8403771" cy="8403771"/>
          </a:xfrm>
          <a:prstGeom prst="ellipse">
            <a:avLst/>
          </a:prstGeom>
          <a:noFill/>
          <a:ln>
            <a:solidFill>
              <a:srgbClr val="1B36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B365D"/>
              </a:solidFill>
            </a:endParaRPr>
          </a:p>
        </p:txBody>
      </p:sp>
      <p:sp>
        <p:nvSpPr>
          <p:cNvPr id="5" name="Oval 4">
            <a:extLst>
              <a:ext uri="{FF2B5EF4-FFF2-40B4-BE49-F238E27FC236}">
                <a16:creationId xmlns:a16="http://schemas.microsoft.com/office/drawing/2014/main" id="{8FB3EAF4-CE03-2B4C-8500-DA3527072803}"/>
              </a:ext>
            </a:extLst>
          </p:cNvPr>
          <p:cNvSpPr/>
          <p:nvPr userDrawn="1"/>
        </p:nvSpPr>
        <p:spPr>
          <a:xfrm>
            <a:off x="-2807525" y="-7330563"/>
            <a:ext cx="8403771" cy="8403771"/>
          </a:xfrm>
          <a:prstGeom prst="ellipse">
            <a:avLst/>
          </a:prstGeom>
          <a:noFill/>
          <a:ln>
            <a:solidFill>
              <a:srgbClr val="1B36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B365D"/>
              </a:solidFill>
            </a:endParaRPr>
          </a:p>
        </p:txBody>
      </p:sp>
      <p:cxnSp>
        <p:nvCxnSpPr>
          <p:cNvPr id="7" name="Straight Connector 6">
            <a:extLst>
              <a:ext uri="{FF2B5EF4-FFF2-40B4-BE49-F238E27FC236}">
                <a16:creationId xmlns:a16="http://schemas.microsoft.com/office/drawing/2014/main" id="{8F8B2036-A8F9-F84A-891C-F86C5020CD91}"/>
              </a:ext>
            </a:extLst>
          </p:cNvPr>
          <p:cNvCxnSpPr>
            <a:cxnSpLocks/>
          </p:cNvCxnSpPr>
          <p:nvPr userDrawn="1"/>
        </p:nvCxnSpPr>
        <p:spPr>
          <a:xfrm>
            <a:off x="609600" y="3715556"/>
            <a:ext cx="3714119" cy="0"/>
          </a:xfrm>
          <a:prstGeom prst="line">
            <a:avLst/>
          </a:prstGeom>
          <a:ln w="12700">
            <a:solidFill>
              <a:srgbClr val="1B365D"/>
            </a:solidFill>
          </a:ln>
        </p:spPr>
        <p:style>
          <a:lnRef idx="1">
            <a:schemeClr val="accent1"/>
          </a:lnRef>
          <a:fillRef idx="0">
            <a:schemeClr val="accent1"/>
          </a:fillRef>
          <a:effectRef idx="0">
            <a:schemeClr val="accent1"/>
          </a:effectRef>
          <a:fontRef idx="minor">
            <a:schemeClr val="tx1"/>
          </a:fontRef>
        </p:style>
      </p:cxnSp>
      <p:sp>
        <p:nvSpPr>
          <p:cNvPr id="9" name="Content Placeholder 8">
            <a:extLst>
              <a:ext uri="{FF2B5EF4-FFF2-40B4-BE49-F238E27FC236}">
                <a16:creationId xmlns:a16="http://schemas.microsoft.com/office/drawing/2014/main" id="{EAB2D4FB-9B80-964A-84D6-E0A203ACACCC}"/>
              </a:ext>
            </a:extLst>
          </p:cNvPr>
          <p:cNvSpPr>
            <a:spLocks noGrp="1"/>
          </p:cNvSpPr>
          <p:nvPr>
            <p:ph sz="quarter" idx="10" hasCustomPrompt="1"/>
          </p:nvPr>
        </p:nvSpPr>
        <p:spPr>
          <a:xfrm>
            <a:off x="608969" y="3209954"/>
            <a:ext cx="3714750" cy="755650"/>
          </a:xfrm>
          <a:prstGeom prst="rect">
            <a:avLst/>
          </a:prstGeom>
        </p:spPr>
        <p:txBody>
          <a:bodyPr/>
          <a:lstStyle>
            <a:lvl1pPr marL="0" indent="0">
              <a:buNone/>
              <a:defRPr sz="2800" b="1">
                <a:solidFill>
                  <a:schemeClr val="bg1"/>
                </a:solidFill>
              </a:defRPr>
            </a:lvl1pPr>
          </a:lstStyle>
          <a:p>
            <a:pPr lvl="0"/>
            <a:r>
              <a:rPr lang="en-US"/>
              <a:t>CONTENT TITLE</a:t>
            </a:r>
          </a:p>
        </p:txBody>
      </p:sp>
      <p:sp>
        <p:nvSpPr>
          <p:cNvPr id="11" name="Text Placeholder 10">
            <a:extLst>
              <a:ext uri="{FF2B5EF4-FFF2-40B4-BE49-F238E27FC236}">
                <a16:creationId xmlns:a16="http://schemas.microsoft.com/office/drawing/2014/main" id="{185F26E4-CA43-1F4A-BD8E-E007EED7FDE7}"/>
              </a:ext>
            </a:extLst>
          </p:cNvPr>
          <p:cNvSpPr>
            <a:spLocks noGrp="1"/>
          </p:cNvSpPr>
          <p:nvPr>
            <p:ph type="body" sz="quarter" idx="11" hasCustomPrompt="1"/>
          </p:nvPr>
        </p:nvSpPr>
        <p:spPr>
          <a:xfrm>
            <a:off x="5067686" y="536604"/>
            <a:ext cx="6968601" cy="6142492"/>
          </a:xfrm>
          <a:prstGeom prst="rect">
            <a:avLst/>
          </a:prstGeom>
        </p:spPr>
        <p:txBody>
          <a:bodyPr/>
          <a:lstStyle>
            <a:lvl1pPr marL="0" indent="0">
              <a:buNone/>
              <a:defRPr b="1"/>
            </a:lvl1pPr>
          </a:lstStyle>
          <a:p>
            <a:pPr lvl="0"/>
            <a:r>
              <a:rPr lang="en-US"/>
              <a:t>TEXT GOES HERE </a:t>
            </a:r>
          </a:p>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008869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9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25754747-9A63-C549-88C6-C3EB732B47F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678338" y="5613277"/>
            <a:ext cx="1350924" cy="1085330"/>
          </a:xfrm>
          <a:prstGeom prst="rect">
            <a:avLst/>
          </a:prstGeom>
        </p:spPr>
      </p:pic>
      <p:sp>
        <p:nvSpPr>
          <p:cNvPr id="6" name="Title 1">
            <a:extLst>
              <a:ext uri="{FF2B5EF4-FFF2-40B4-BE49-F238E27FC236}">
                <a16:creationId xmlns:a16="http://schemas.microsoft.com/office/drawing/2014/main" id="{56963B7E-A937-B340-B924-E0E3EA2D1DEB}"/>
              </a:ext>
            </a:extLst>
          </p:cNvPr>
          <p:cNvSpPr>
            <a:spLocks noGrp="1"/>
          </p:cNvSpPr>
          <p:nvPr>
            <p:ph type="title" hasCustomPrompt="1"/>
          </p:nvPr>
        </p:nvSpPr>
        <p:spPr>
          <a:xfrm>
            <a:off x="838200" y="365125"/>
            <a:ext cx="10515600" cy="1325563"/>
          </a:xfrm>
          <a:prstGeom prst="rect">
            <a:avLst/>
          </a:prstGeom>
        </p:spPr>
        <p:txBody>
          <a:bodyPr/>
          <a:lstStyle>
            <a:lvl1pPr>
              <a:defRPr b="1">
                <a:solidFill>
                  <a:schemeClr val="bg1"/>
                </a:solidFill>
              </a:defRPr>
            </a:lvl1pPr>
          </a:lstStyle>
          <a:p>
            <a:r>
              <a:rPr lang="en-US"/>
              <a:t>TITLE GOES HERE</a:t>
            </a:r>
          </a:p>
        </p:txBody>
      </p:sp>
      <p:sp>
        <p:nvSpPr>
          <p:cNvPr id="7" name="Content Placeholder 2">
            <a:extLst>
              <a:ext uri="{FF2B5EF4-FFF2-40B4-BE49-F238E27FC236}">
                <a16:creationId xmlns:a16="http://schemas.microsoft.com/office/drawing/2014/main" id="{B2B77DD1-E7AE-2D47-AB9A-13B852AF1396}"/>
              </a:ext>
            </a:extLst>
          </p:cNvPr>
          <p:cNvSpPr>
            <a:spLocks noGrp="1"/>
          </p:cNvSpPr>
          <p:nvPr>
            <p:ph idx="1" hasCustomPrompt="1"/>
          </p:nvPr>
        </p:nvSpPr>
        <p:spPr>
          <a:xfrm>
            <a:off x="838200" y="1825625"/>
            <a:ext cx="10515600" cy="4351338"/>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CONTENT GOES HERE </a:t>
            </a:r>
          </a:p>
          <a:p>
            <a:pPr lvl="1"/>
            <a:r>
              <a:rPr lang="en-US"/>
              <a:t>Supporting content</a:t>
            </a:r>
          </a:p>
        </p:txBody>
      </p:sp>
    </p:spTree>
    <p:extLst>
      <p:ext uri="{BB962C8B-B14F-4D97-AF65-F5344CB8AC3E}">
        <p14:creationId xmlns:p14="http://schemas.microsoft.com/office/powerpoint/2010/main" val="38715126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olid Background_Content ">
    <p:bg>
      <p:bgPr>
        <a:solidFill>
          <a:srgbClr val="1B365D"/>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A133996-113C-A783-847E-117BC192E08B}"/>
              </a:ext>
            </a:extLst>
          </p:cNvPr>
          <p:cNvSpPr/>
          <p:nvPr userDrawn="1"/>
        </p:nvSpPr>
        <p:spPr>
          <a:xfrm>
            <a:off x="609600" y="685800"/>
            <a:ext cx="10972800" cy="5486400"/>
          </a:xfrm>
          <a:prstGeom prst="rect">
            <a:avLst/>
          </a:prstGeom>
          <a:solidFill>
            <a:srgbClr val="1B365D"/>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Graphic 6">
            <a:extLst>
              <a:ext uri="{FF2B5EF4-FFF2-40B4-BE49-F238E27FC236}">
                <a16:creationId xmlns:a16="http://schemas.microsoft.com/office/drawing/2014/main" id="{CE447A29-6582-924F-AF58-F0C566D3BF1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678338" y="5613277"/>
            <a:ext cx="1350924" cy="1085330"/>
          </a:xfrm>
          <a:prstGeom prst="rect">
            <a:avLst/>
          </a:prstGeom>
        </p:spPr>
      </p:pic>
      <p:sp>
        <p:nvSpPr>
          <p:cNvPr id="6" name="Title 1">
            <a:extLst>
              <a:ext uri="{FF2B5EF4-FFF2-40B4-BE49-F238E27FC236}">
                <a16:creationId xmlns:a16="http://schemas.microsoft.com/office/drawing/2014/main" id="{CD1D4ED7-3CE8-EA4C-843A-90B4C0108646}"/>
              </a:ext>
            </a:extLst>
          </p:cNvPr>
          <p:cNvSpPr>
            <a:spLocks noGrp="1"/>
          </p:cNvSpPr>
          <p:nvPr>
            <p:ph type="ctrTitle"/>
          </p:nvPr>
        </p:nvSpPr>
        <p:spPr>
          <a:xfrm>
            <a:off x="1524000" y="1122363"/>
            <a:ext cx="9144000" cy="2387600"/>
          </a:xfrm>
          <a:prstGeom prst="rect">
            <a:avLst/>
          </a:prstGeom>
        </p:spPr>
        <p:txBody>
          <a:bodyPr anchor="b"/>
          <a:lstStyle>
            <a:lvl1pPr algn="ctr">
              <a:defRPr sz="6000">
                <a:solidFill>
                  <a:schemeClr val="bg1"/>
                </a:solidFill>
              </a:defRPr>
            </a:lvl1pPr>
          </a:lstStyle>
          <a:p>
            <a:r>
              <a:rPr lang="en-US"/>
              <a:t>Click to edit Master title style</a:t>
            </a:r>
          </a:p>
        </p:txBody>
      </p:sp>
      <p:sp>
        <p:nvSpPr>
          <p:cNvPr id="8" name="Subtitle 2">
            <a:extLst>
              <a:ext uri="{FF2B5EF4-FFF2-40B4-BE49-F238E27FC236}">
                <a16:creationId xmlns:a16="http://schemas.microsoft.com/office/drawing/2014/main" id="{4E07A3AE-C2E8-0643-9757-41E70351FCF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3170673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bjectives">
    <p:bg>
      <p:bgPr>
        <a:solidFill>
          <a:srgbClr val="FFFFFF"/>
        </a:solidFill>
        <a:effectLst/>
      </p:bgPr>
    </p:bg>
    <p:spTree>
      <p:nvGrpSpPr>
        <p:cNvPr id="1" name=""/>
        <p:cNvGrpSpPr/>
        <p:nvPr/>
      </p:nvGrpSpPr>
      <p:grpSpPr>
        <a:xfrm>
          <a:off x="0" y="0"/>
          <a:ext cx="0" cy="0"/>
          <a:chOff x="0" y="0"/>
          <a:chExt cx="0" cy="0"/>
        </a:xfrm>
      </p:grpSpPr>
      <p:pic>
        <p:nvPicPr>
          <p:cNvPr id="30" name="Graphic 29">
            <a:extLst>
              <a:ext uri="{FF2B5EF4-FFF2-40B4-BE49-F238E27FC236}">
                <a16:creationId xmlns:a16="http://schemas.microsoft.com/office/drawing/2014/main" id="{4F524A4C-DE66-4244-A1E9-633D78AC95D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5370443" y="36444"/>
            <a:ext cx="6858002" cy="6785113"/>
          </a:xfrm>
          <a:prstGeom prst="rect">
            <a:avLst/>
          </a:prstGeom>
        </p:spPr>
      </p:pic>
      <p:pic>
        <p:nvPicPr>
          <p:cNvPr id="42" name="Picture 41" descr="A person wearing a white robe&#10;&#10;Description automatically generated with low confidence">
            <a:extLst>
              <a:ext uri="{FF2B5EF4-FFF2-40B4-BE49-F238E27FC236}">
                <a16:creationId xmlns:a16="http://schemas.microsoft.com/office/drawing/2014/main" id="{1DA7AACF-B774-B948-71DF-AB7E7058AB30}"/>
              </a:ext>
            </a:extLst>
          </p:cNvPr>
          <p:cNvPicPr>
            <a:picLocks noChangeAspect="1"/>
          </p:cNvPicPr>
          <p:nvPr userDrawn="1"/>
        </p:nvPicPr>
        <p:blipFill rotWithShape="1">
          <a:blip r:embed="rId4"/>
          <a:srcRect l="19949"/>
          <a:stretch/>
        </p:blipFill>
        <p:spPr>
          <a:xfrm>
            <a:off x="0" y="0"/>
            <a:ext cx="8237839" cy="6858000"/>
          </a:xfrm>
          <a:prstGeom prst="rect">
            <a:avLst/>
          </a:prstGeom>
          <a:blipFill>
            <a:blip r:embed="rId5"/>
            <a:stretch>
              <a:fillRect/>
            </a:stretch>
          </a:blipFill>
        </p:spPr>
      </p:pic>
      <p:pic>
        <p:nvPicPr>
          <p:cNvPr id="3" name="Graphic 2">
            <a:extLst>
              <a:ext uri="{FF2B5EF4-FFF2-40B4-BE49-F238E27FC236}">
                <a16:creationId xmlns:a16="http://schemas.microsoft.com/office/drawing/2014/main" id="{DA12C654-3CF4-8AFA-1A1B-2B3E39CCC7D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3184825" y="1804988"/>
            <a:ext cx="6858002" cy="3248026"/>
          </a:xfrm>
          <a:prstGeom prst="rect">
            <a:avLst/>
          </a:prstGeom>
        </p:spPr>
      </p:pic>
      <p:pic>
        <p:nvPicPr>
          <p:cNvPr id="7" name="Graphic 6">
            <a:extLst>
              <a:ext uri="{FF2B5EF4-FFF2-40B4-BE49-F238E27FC236}">
                <a16:creationId xmlns:a16="http://schemas.microsoft.com/office/drawing/2014/main" id="{A613121C-EB63-4EAE-A1F9-AE66F3BA022D}"/>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591479" y="5847875"/>
            <a:ext cx="444172" cy="647490"/>
          </a:xfrm>
          <a:prstGeom prst="rect">
            <a:avLst/>
          </a:prstGeom>
        </p:spPr>
      </p:pic>
      <p:sp>
        <p:nvSpPr>
          <p:cNvPr id="8" name="Rectangle 7">
            <a:extLst>
              <a:ext uri="{FF2B5EF4-FFF2-40B4-BE49-F238E27FC236}">
                <a16:creationId xmlns:a16="http://schemas.microsoft.com/office/drawing/2014/main" id="{67176145-BF51-481A-22A3-336B0E1A7959}"/>
              </a:ext>
            </a:extLst>
          </p:cNvPr>
          <p:cNvSpPr/>
          <p:nvPr userDrawn="1"/>
        </p:nvSpPr>
        <p:spPr>
          <a:xfrm>
            <a:off x="609600" y="685800"/>
            <a:ext cx="10972800" cy="5486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Content Placeholder 5">
            <a:extLst>
              <a:ext uri="{FF2B5EF4-FFF2-40B4-BE49-F238E27FC236}">
                <a16:creationId xmlns:a16="http://schemas.microsoft.com/office/drawing/2014/main" id="{94B33F1D-2CD2-2D4E-A7EC-FEF891AE9FFA}"/>
              </a:ext>
            </a:extLst>
          </p:cNvPr>
          <p:cNvSpPr>
            <a:spLocks noGrp="1"/>
          </p:cNvSpPr>
          <p:nvPr>
            <p:ph sz="quarter" idx="10" hasCustomPrompt="1"/>
          </p:nvPr>
        </p:nvSpPr>
        <p:spPr>
          <a:xfrm>
            <a:off x="7205663" y="242887"/>
            <a:ext cx="4681538" cy="800722"/>
          </a:xfrm>
          <a:prstGeom prst="rect">
            <a:avLst/>
          </a:prstGeom>
        </p:spPr>
        <p:txBody>
          <a:bodyPr/>
          <a:lstStyle>
            <a:lvl1pPr marL="0" indent="0">
              <a:buNone/>
              <a:defRPr sz="4000" b="1">
                <a:solidFill>
                  <a:schemeClr val="bg1"/>
                </a:solidFill>
              </a:defRPr>
            </a:lvl1pPr>
            <a:lvl2pPr>
              <a:defRPr sz="2800">
                <a:solidFill>
                  <a:schemeClr val="bg1"/>
                </a:solidFill>
              </a:defRPr>
            </a:lvl2pPr>
            <a:lvl3pPr>
              <a:defRPr sz="2800">
                <a:solidFill>
                  <a:schemeClr val="bg1"/>
                </a:solidFill>
              </a:defRPr>
            </a:lvl3pPr>
            <a:lvl4pPr>
              <a:defRPr sz="2800">
                <a:solidFill>
                  <a:schemeClr val="bg1"/>
                </a:solidFill>
              </a:defRPr>
            </a:lvl4pPr>
            <a:lvl5pPr>
              <a:defRPr>
                <a:solidFill>
                  <a:schemeClr val="bg1"/>
                </a:solidFill>
              </a:defRPr>
            </a:lvl5pPr>
          </a:lstStyle>
          <a:p>
            <a:pPr lvl="0"/>
            <a:r>
              <a:rPr lang="en-US"/>
              <a:t>TITLE</a:t>
            </a:r>
          </a:p>
          <a:p>
            <a:pPr lvl="0"/>
            <a:endParaRPr lang="en-US"/>
          </a:p>
        </p:txBody>
      </p:sp>
      <p:sp>
        <p:nvSpPr>
          <p:cNvPr id="14" name="Content Placeholder 13">
            <a:extLst>
              <a:ext uri="{FF2B5EF4-FFF2-40B4-BE49-F238E27FC236}">
                <a16:creationId xmlns:a16="http://schemas.microsoft.com/office/drawing/2014/main" id="{29DA8A76-ACBA-E344-B22A-C552FBBDA6FC}"/>
              </a:ext>
            </a:extLst>
          </p:cNvPr>
          <p:cNvSpPr>
            <a:spLocks noGrp="1"/>
          </p:cNvSpPr>
          <p:nvPr>
            <p:ph sz="quarter" idx="11"/>
          </p:nvPr>
        </p:nvSpPr>
        <p:spPr>
          <a:xfrm>
            <a:off x="7205663" y="1042988"/>
            <a:ext cx="4760912" cy="5453062"/>
          </a:xfrm>
          <a:prstGeom prst="rect">
            <a:avLst/>
          </a:prstGeom>
        </p:spPr>
        <p:txBody>
          <a:bodyPr/>
          <a:lstStyle>
            <a:lvl1pPr>
              <a:defRPr sz="2800">
                <a:solidFill>
                  <a:schemeClr val="bg1"/>
                </a:solidFill>
              </a:defRPr>
            </a:lvl1pPr>
            <a:lvl2pPr>
              <a:defRPr sz="2800">
                <a:solidFill>
                  <a:schemeClr val="bg1"/>
                </a:solidFill>
              </a:defRPr>
            </a:lvl2pPr>
            <a:lvl3pPr>
              <a:defRPr sz="2800">
                <a:solidFill>
                  <a:schemeClr val="bg1"/>
                </a:solidFill>
              </a:defRPr>
            </a:lvl3pPr>
            <a:lvl4pPr>
              <a:defRPr sz="2800">
                <a:solidFill>
                  <a:schemeClr val="bg1"/>
                </a:solidFill>
              </a:defRPr>
            </a:lvl4pPr>
            <a:lvl5pPr>
              <a:defRPr sz="2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927084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ransition slid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91C58C6B-D7D9-1045-BC9D-39BF3A60E35E}"/>
              </a:ext>
            </a:extLst>
          </p:cNvPr>
          <p:cNvCxnSpPr>
            <a:cxnSpLocks/>
          </p:cNvCxnSpPr>
          <p:nvPr userDrawn="1"/>
        </p:nvCxnSpPr>
        <p:spPr>
          <a:xfrm>
            <a:off x="707572" y="3403829"/>
            <a:ext cx="9433955" cy="0"/>
          </a:xfrm>
          <a:prstGeom prst="line">
            <a:avLst/>
          </a:prstGeom>
          <a:ln w="12700">
            <a:solidFill>
              <a:srgbClr val="1B365D"/>
            </a:solidFill>
          </a:ln>
        </p:spPr>
        <p:style>
          <a:lnRef idx="1">
            <a:schemeClr val="accent1"/>
          </a:lnRef>
          <a:fillRef idx="0">
            <a:schemeClr val="accent1"/>
          </a:fillRef>
          <a:effectRef idx="0">
            <a:schemeClr val="accent1"/>
          </a:effectRef>
          <a:fontRef idx="minor">
            <a:schemeClr val="tx1"/>
          </a:fontRef>
        </p:style>
      </p:cxnSp>
      <p:sp>
        <p:nvSpPr>
          <p:cNvPr id="5" name="Content Placeholder 4">
            <a:extLst>
              <a:ext uri="{FF2B5EF4-FFF2-40B4-BE49-F238E27FC236}">
                <a16:creationId xmlns:a16="http://schemas.microsoft.com/office/drawing/2014/main" id="{6D35E6FF-6463-124C-9527-EA68BE292A4A}"/>
              </a:ext>
            </a:extLst>
          </p:cNvPr>
          <p:cNvSpPr>
            <a:spLocks noGrp="1"/>
          </p:cNvSpPr>
          <p:nvPr>
            <p:ph sz="quarter" idx="10" hasCustomPrompt="1"/>
          </p:nvPr>
        </p:nvSpPr>
        <p:spPr>
          <a:xfrm>
            <a:off x="707572" y="2789008"/>
            <a:ext cx="10656887" cy="714858"/>
          </a:xfrm>
          <a:prstGeom prst="rect">
            <a:avLst/>
          </a:prstGeom>
        </p:spPr>
        <p:txBody>
          <a:bodyPr/>
          <a:lstStyle>
            <a:lvl1pPr marL="0" indent="0">
              <a:buNone/>
              <a:defRPr sz="4000" b="1">
                <a:solidFill>
                  <a:schemeClr val="bg1"/>
                </a:solidFill>
              </a:defRPr>
            </a:lvl1pPr>
          </a:lstStyle>
          <a:p>
            <a:pPr lvl="0"/>
            <a:r>
              <a:rPr lang="en-US"/>
              <a:t>TRANSITION SLIDE TEXT GOES HERE</a:t>
            </a:r>
          </a:p>
        </p:txBody>
      </p:sp>
    </p:spTree>
    <p:extLst>
      <p:ext uri="{BB962C8B-B14F-4D97-AF65-F5344CB8AC3E}">
        <p14:creationId xmlns:p14="http://schemas.microsoft.com/office/powerpoint/2010/main" val="20702284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6558164"/>
      </p:ext>
    </p:extLst>
  </p:cSld>
  <p:clrMap bg1="lt1" tx1="dk1" bg2="lt2" tx2="dk2" accent1="accent1" accent2="accent2" accent3="accent3" accent4="accent4" accent5="accent5" accent6="accent6" hlink="hlink" folHlink="folHlink"/>
  <p:sldLayoutIdLst>
    <p:sldLayoutId id="2147483723" r:id="rId1"/>
    <p:sldLayoutId id="2147483727" r:id="rId2"/>
    <p:sldLayoutId id="2147483719" r:id="rId3"/>
    <p:sldLayoutId id="2147483725" r:id="rId4"/>
    <p:sldLayoutId id="2147483674" r:id="rId5"/>
    <p:sldLayoutId id="2147483702" r:id="rId6"/>
    <p:sldLayoutId id="2147483720" r:id="rId7"/>
    <p:sldLayoutId id="2147483731" r:id="rId8"/>
    <p:sldLayoutId id="2147483726" r:id="rId9"/>
    <p:sldLayoutId id="2147483728" r:id="rId10"/>
    <p:sldLayoutId id="2147483729" r:id="rId11"/>
    <p:sldLayoutId id="2147483722" r:id="rId12"/>
    <p:sldLayoutId id="2147483732" r:id="rId13"/>
  </p:sldLayoutIdLst>
  <p:txStyles>
    <p:titleStyle>
      <a:lvl1pPr algn="l" defTabSz="914400" rtl="0" eaLnBrk="1" latinLnBrk="0" hangingPunct="1">
        <a:lnSpc>
          <a:spcPct val="90000"/>
        </a:lnSpc>
        <a:spcBef>
          <a:spcPct val="0"/>
        </a:spcBef>
        <a:buNone/>
        <a:defRPr sz="4000" b="1" kern="1200">
          <a:solidFill>
            <a:schemeClr val="bg1"/>
          </a:solidFill>
          <a:latin typeface="Azo Sans" panose="020B0603030303020204" pitchFamily="34"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zo Sans" panose="020B0603030303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zo Sans" panose="020B0603030303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zo Sans" panose="020B0603030303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zo Sans" panose="020B0603030303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zo Sans" panose="020B0603030303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BC5BA0DC-89D8-0862-7866-5DC964FC6642}"/>
              </a:ext>
            </a:extLst>
          </p:cNvPr>
          <p:cNvSpPr txBox="1">
            <a:spLocks/>
          </p:cNvSpPr>
          <p:nvPr/>
        </p:nvSpPr>
        <p:spPr>
          <a:xfrm>
            <a:off x="436266" y="626382"/>
            <a:ext cx="11613166" cy="1443578"/>
          </a:xfrm>
          <a:prstGeom prst="rect">
            <a:avLst/>
          </a:prstGeom>
        </p:spPr>
        <p:txBody>
          <a:bodyPr/>
          <a:lstStyle>
            <a:lvl1pPr algn="l" defTabSz="914400" rtl="0" eaLnBrk="1" latinLnBrk="0" hangingPunct="1">
              <a:lnSpc>
                <a:spcPct val="90000"/>
              </a:lnSpc>
              <a:spcBef>
                <a:spcPct val="0"/>
              </a:spcBef>
              <a:buNone/>
              <a:defRPr sz="4000" b="1" kern="1200">
                <a:solidFill>
                  <a:schemeClr val="bg1"/>
                </a:solidFill>
                <a:latin typeface="Azo Sans" panose="020B0603030303020204" pitchFamily="34" charset="77"/>
                <a:ea typeface="+mj-ea"/>
                <a:cs typeface="+mj-cs"/>
              </a:defRPr>
            </a:lvl1pPr>
          </a:lstStyle>
          <a:p>
            <a:r>
              <a:rPr lang="en-US" dirty="0"/>
              <a:t>REACH YOUR NEIGHBOR, REACH THE WORLD</a:t>
            </a:r>
          </a:p>
        </p:txBody>
      </p:sp>
      <p:sp>
        <p:nvSpPr>
          <p:cNvPr id="3" name="Title 2">
            <a:extLst>
              <a:ext uri="{FF2B5EF4-FFF2-40B4-BE49-F238E27FC236}">
                <a16:creationId xmlns:a16="http://schemas.microsoft.com/office/drawing/2014/main" id="{DA939C98-73EE-D883-0E81-17999CB3DBB6}"/>
              </a:ext>
            </a:extLst>
          </p:cNvPr>
          <p:cNvSpPr txBox="1">
            <a:spLocks/>
          </p:cNvSpPr>
          <p:nvPr/>
        </p:nvSpPr>
        <p:spPr>
          <a:xfrm>
            <a:off x="3623382" y="4358855"/>
            <a:ext cx="4945236" cy="1443578"/>
          </a:xfrm>
          <a:prstGeom prst="rect">
            <a:avLst/>
          </a:prstGeom>
        </p:spPr>
        <p:txBody>
          <a:bodyPr/>
          <a:lstStyle>
            <a:lvl1pPr algn="l" defTabSz="914400" rtl="0" eaLnBrk="1" latinLnBrk="0" hangingPunct="1">
              <a:lnSpc>
                <a:spcPct val="90000"/>
              </a:lnSpc>
              <a:spcBef>
                <a:spcPct val="0"/>
              </a:spcBef>
              <a:buNone/>
              <a:defRPr sz="4000" b="1" kern="1200">
                <a:solidFill>
                  <a:schemeClr val="bg1"/>
                </a:solidFill>
                <a:latin typeface="Azo Sans" panose="020B0603030303020204" pitchFamily="34" charset="77"/>
                <a:ea typeface="+mj-ea"/>
                <a:cs typeface="+mj-cs"/>
              </a:defRPr>
            </a:lvl1pPr>
          </a:lstStyle>
          <a:p>
            <a:pPr algn="ctr"/>
            <a:r>
              <a:rPr lang="en-US" dirty="0"/>
              <a:t>Wilson Geisler</a:t>
            </a:r>
          </a:p>
          <a:p>
            <a:pPr algn="ctr"/>
            <a:r>
              <a:rPr lang="en-US" dirty="0"/>
              <a:t>wgeisler@imb.org </a:t>
            </a:r>
          </a:p>
        </p:txBody>
      </p:sp>
    </p:spTree>
    <p:extLst>
      <p:ext uri="{BB962C8B-B14F-4D97-AF65-F5344CB8AC3E}">
        <p14:creationId xmlns:p14="http://schemas.microsoft.com/office/powerpoint/2010/main" val="34837615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9BC02-63B9-CC81-3EA7-2A74D26012A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4212D9C-97A0-E989-3D19-283BCDBB12B8}"/>
              </a:ext>
            </a:extLst>
          </p:cNvPr>
          <p:cNvSpPr>
            <a:spLocks noGrp="1"/>
          </p:cNvSpPr>
          <p:nvPr>
            <p:ph type="title"/>
          </p:nvPr>
        </p:nvSpPr>
        <p:spPr/>
        <p:txBody>
          <a:bodyPr/>
          <a:lstStyle/>
          <a:p>
            <a:r>
              <a:rPr lang="en-US" dirty="0"/>
              <a:t>ENTRY</a:t>
            </a:r>
          </a:p>
        </p:txBody>
      </p:sp>
      <p:sp>
        <p:nvSpPr>
          <p:cNvPr id="4" name="Content Placeholder 1">
            <a:extLst>
              <a:ext uri="{FF2B5EF4-FFF2-40B4-BE49-F238E27FC236}">
                <a16:creationId xmlns:a16="http://schemas.microsoft.com/office/drawing/2014/main" id="{E4852A51-69BF-AC89-5C0D-0710EA1DF73C}"/>
              </a:ext>
            </a:extLst>
          </p:cNvPr>
          <p:cNvSpPr>
            <a:spLocks noGrp="1"/>
          </p:cNvSpPr>
          <p:nvPr>
            <p:ph idx="1"/>
          </p:nvPr>
        </p:nvSpPr>
        <p:spPr>
          <a:xfrm>
            <a:off x="838200" y="1253331"/>
            <a:ext cx="10515600" cy="1818115"/>
          </a:xfrm>
        </p:spPr>
        <p:txBody>
          <a:bodyPr/>
          <a:lstStyle/>
          <a:p>
            <a:r>
              <a:rPr lang="en-US" sz="3200" dirty="0"/>
              <a:t>The flexible strategy that determines how, when, and where to start making disciples of a people group or place.</a:t>
            </a:r>
          </a:p>
          <a:p>
            <a:endParaRPr lang="en-US" sz="3200" dirty="0"/>
          </a:p>
        </p:txBody>
      </p:sp>
    </p:spTree>
    <p:extLst>
      <p:ext uri="{BB962C8B-B14F-4D97-AF65-F5344CB8AC3E}">
        <p14:creationId xmlns:p14="http://schemas.microsoft.com/office/powerpoint/2010/main" val="3749360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8BCE29-FC64-1D08-68BA-7162AA7BA63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14ADAA7-5041-E151-CBC5-B91239AB2778}"/>
              </a:ext>
            </a:extLst>
          </p:cNvPr>
          <p:cNvSpPr>
            <a:spLocks noGrp="1"/>
          </p:cNvSpPr>
          <p:nvPr>
            <p:ph type="title"/>
          </p:nvPr>
        </p:nvSpPr>
        <p:spPr/>
        <p:txBody>
          <a:bodyPr/>
          <a:lstStyle/>
          <a:p>
            <a:r>
              <a:rPr lang="en-US" dirty="0"/>
              <a:t>EVANGELISM</a:t>
            </a:r>
          </a:p>
        </p:txBody>
      </p:sp>
      <p:sp>
        <p:nvSpPr>
          <p:cNvPr id="4" name="Content Placeholder 1">
            <a:extLst>
              <a:ext uri="{FF2B5EF4-FFF2-40B4-BE49-F238E27FC236}">
                <a16:creationId xmlns:a16="http://schemas.microsoft.com/office/drawing/2014/main" id="{6C625A7F-3DE5-483D-1139-720C5FECB50C}"/>
              </a:ext>
            </a:extLst>
          </p:cNvPr>
          <p:cNvSpPr>
            <a:spLocks noGrp="1"/>
          </p:cNvSpPr>
          <p:nvPr>
            <p:ph idx="1"/>
          </p:nvPr>
        </p:nvSpPr>
        <p:spPr>
          <a:xfrm>
            <a:off x="838200" y="1253331"/>
            <a:ext cx="10515600" cy="4351338"/>
          </a:xfrm>
        </p:spPr>
        <p:txBody>
          <a:bodyPr/>
          <a:lstStyle/>
          <a:p>
            <a:r>
              <a:rPr lang="en-US" sz="3200" dirty="0"/>
              <a:t>The strategy of determining “what to say?” and “how to say?” the Gospel of Jesus Christ and His Kingdom in a particular culture and context.</a:t>
            </a:r>
          </a:p>
          <a:p>
            <a:endParaRPr lang="en-US" sz="3200" dirty="0"/>
          </a:p>
        </p:txBody>
      </p:sp>
    </p:spTree>
    <p:extLst>
      <p:ext uri="{BB962C8B-B14F-4D97-AF65-F5344CB8AC3E}">
        <p14:creationId xmlns:p14="http://schemas.microsoft.com/office/powerpoint/2010/main" val="26958179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C3CC9A-6909-230A-F3D9-FECE715A748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14A302F-91B7-3235-EE32-AEFC4A712878}"/>
              </a:ext>
            </a:extLst>
          </p:cNvPr>
          <p:cNvSpPr>
            <a:spLocks noGrp="1"/>
          </p:cNvSpPr>
          <p:nvPr>
            <p:ph type="title"/>
          </p:nvPr>
        </p:nvSpPr>
        <p:spPr/>
        <p:txBody>
          <a:bodyPr/>
          <a:lstStyle/>
          <a:p>
            <a:r>
              <a:rPr lang="en-US" dirty="0"/>
              <a:t>DISCIPLESHIP</a:t>
            </a:r>
          </a:p>
        </p:txBody>
      </p:sp>
      <p:sp>
        <p:nvSpPr>
          <p:cNvPr id="4" name="Content Placeholder 1">
            <a:extLst>
              <a:ext uri="{FF2B5EF4-FFF2-40B4-BE49-F238E27FC236}">
                <a16:creationId xmlns:a16="http://schemas.microsoft.com/office/drawing/2014/main" id="{872470FD-EC21-B63A-910A-D529F25DB6D4}"/>
              </a:ext>
            </a:extLst>
          </p:cNvPr>
          <p:cNvSpPr>
            <a:spLocks noGrp="1"/>
          </p:cNvSpPr>
          <p:nvPr>
            <p:ph idx="1"/>
          </p:nvPr>
        </p:nvSpPr>
        <p:spPr>
          <a:xfrm>
            <a:off x="838200" y="1253331"/>
            <a:ext cx="10515600" cy="4351338"/>
          </a:xfrm>
        </p:spPr>
        <p:txBody>
          <a:bodyPr/>
          <a:lstStyle/>
          <a:p>
            <a:r>
              <a:rPr lang="en-US" sz="3200" dirty="0"/>
              <a:t>The strategy and tools used to implement the Way of life in Christ resulting in life transformation, obedience to Christ’s teachings, the fruit of the Holy Spirit, and disciples on-going sanctification.</a:t>
            </a:r>
          </a:p>
          <a:p>
            <a:endParaRPr lang="en-US" sz="3200" dirty="0"/>
          </a:p>
        </p:txBody>
      </p:sp>
    </p:spTree>
    <p:extLst>
      <p:ext uri="{BB962C8B-B14F-4D97-AF65-F5344CB8AC3E}">
        <p14:creationId xmlns:p14="http://schemas.microsoft.com/office/powerpoint/2010/main" val="16959134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416266-3392-91F2-116D-1FABAC82E19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7B13455-3BB7-1704-872A-9460E569D3C6}"/>
              </a:ext>
            </a:extLst>
          </p:cNvPr>
          <p:cNvSpPr>
            <a:spLocks noGrp="1"/>
          </p:cNvSpPr>
          <p:nvPr>
            <p:ph type="title"/>
          </p:nvPr>
        </p:nvSpPr>
        <p:spPr/>
        <p:txBody>
          <a:bodyPr/>
          <a:lstStyle/>
          <a:p>
            <a:r>
              <a:rPr lang="en-US" dirty="0"/>
              <a:t>CHURCH FORMATION</a:t>
            </a:r>
          </a:p>
        </p:txBody>
      </p:sp>
      <p:sp>
        <p:nvSpPr>
          <p:cNvPr id="4" name="Content Placeholder 1">
            <a:extLst>
              <a:ext uri="{FF2B5EF4-FFF2-40B4-BE49-F238E27FC236}">
                <a16:creationId xmlns:a16="http://schemas.microsoft.com/office/drawing/2014/main" id="{ABBD5734-3B18-ADF9-FF29-ED8F846D86BE}"/>
              </a:ext>
            </a:extLst>
          </p:cNvPr>
          <p:cNvSpPr>
            <a:spLocks noGrp="1"/>
          </p:cNvSpPr>
          <p:nvPr>
            <p:ph idx="1"/>
          </p:nvPr>
        </p:nvSpPr>
        <p:spPr>
          <a:xfrm>
            <a:off x="838200" y="1253331"/>
            <a:ext cx="10515600" cy="4351338"/>
          </a:xfrm>
        </p:spPr>
        <p:txBody>
          <a:bodyPr/>
          <a:lstStyle/>
          <a:p>
            <a:r>
              <a:rPr lang="en-US" sz="3200" dirty="0"/>
              <a:t>The strategy and tools used to form a local community of disciples of Jesus Christ who follow the way of life in Christ and are equipped for works of service (the ministry).  Key parts of discipleship are the one-another commands best done as part of a church. </a:t>
            </a:r>
          </a:p>
        </p:txBody>
      </p:sp>
    </p:spTree>
    <p:extLst>
      <p:ext uri="{BB962C8B-B14F-4D97-AF65-F5344CB8AC3E}">
        <p14:creationId xmlns:p14="http://schemas.microsoft.com/office/powerpoint/2010/main" val="1256004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5E0134-6478-84EC-C21E-FF3350A4876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DF87999-FF52-D75E-4248-9BF8FB4C9E44}"/>
              </a:ext>
            </a:extLst>
          </p:cNvPr>
          <p:cNvSpPr>
            <a:spLocks noGrp="1"/>
          </p:cNvSpPr>
          <p:nvPr>
            <p:ph type="title"/>
          </p:nvPr>
        </p:nvSpPr>
        <p:spPr/>
        <p:txBody>
          <a:bodyPr/>
          <a:lstStyle/>
          <a:p>
            <a:r>
              <a:rPr lang="en-US" dirty="0"/>
              <a:t>LEADERSHIP DEVELOPMENT</a:t>
            </a:r>
          </a:p>
        </p:txBody>
      </p:sp>
      <p:sp>
        <p:nvSpPr>
          <p:cNvPr id="4" name="Content Placeholder 1">
            <a:extLst>
              <a:ext uri="{FF2B5EF4-FFF2-40B4-BE49-F238E27FC236}">
                <a16:creationId xmlns:a16="http://schemas.microsoft.com/office/drawing/2014/main" id="{73B6A847-1180-2E00-F79E-9BEAA0E97073}"/>
              </a:ext>
            </a:extLst>
          </p:cNvPr>
          <p:cNvSpPr>
            <a:spLocks noGrp="1"/>
          </p:cNvSpPr>
          <p:nvPr>
            <p:ph idx="1"/>
          </p:nvPr>
        </p:nvSpPr>
        <p:spPr>
          <a:xfrm>
            <a:off x="838200" y="1253331"/>
            <a:ext cx="10515600" cy="4351338"/>
          </a:xfrm>
        </p:spPr>
        <p:txBody>
          <a:bodyPr/>
          <a:lstStyle/>
          <a:p>
            <a:r>
              <a:rPr lang="en-US" sz="3200" dirty="0"/>
              <a:t>The strategy and tools used to identify and equip leaders.  Essentially discipleship for those called by God to serve in leadership.</a:t>
            </a:r>
          </a:p>
          <a:p>
            <a:endParaRPr lang="en-US" sz="3200" dirty="0"/>
          </a:p>
        </p:txBody>
      </p:sp>
    </p:spTree>
    <p:extLst>
      <p:ext uri="{BB962C8B-B14F-4D97-AF65-F5344CB8AC3E}">
        <p14:creationId xmlns:p14="http://schemas.microsoft.com/office/powerpoint/2010/main" val="17800588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42CD48-8DB2-EBD4-B5C3-0749F12CCA6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8D7F47F-94E0-43AE-155C-E33D8EDC871E}"/>
              </a:ext>
            </a:extLst>
          </p:cNvPr>
          <p:cNvSpPr>
            <a:spLocks noGrp="1"/>
          </p:cNvSpPr>
          <p:nvPr>
            <p:ph type="title"/>
          </p:nvPr>
        </p:nvSpPr>
        <p:spPr/>
        <p:txBody>
          <a:bodyPr/>
          <a:lstStyle/>
          <a:p>
            <a:r>
              <a:rPr lang="en-US" dirty="0"/>
              <a:t>EXIT TO PARTNERSHIP</a:t>
            </a:r>
          </a:p>
        </p:txBody>
      </p:sp>
      <p:sp>
        <p:nvSpPr>
          <p:cNvPr id="4" name="Content Placeholder 1">
            <a:extLst>
              <a:ext uri="{FF2B5EF4-FFF2-40B4-BE49-F238E27FC236}">
                <a16:creationId xmlns:a16="http://schemas.microsoft.com/office/drawing/2014/main" id="{2D355B4C-980C-E14E-2158-9A2D50C2B427}"/>
              </a:ext>
            </a:extLst>
          </p:cNvPr>
          <p:cNvSpPr>
            <a:spLocks noGrp="1"/>
          </p:cNvSpPr>
          <p:nvPr>
            <p:ph idx="1"/>
          </p:nvPr>
        </p:nvSpPr>
        <p:spPr>
          <a:xfrm>
            <a:off x="838200" y="1253331"/>
            <a:ext cx="10515600" cy="4351338"/>
          </a:xfrm>
        </p:spPr>
        <p:txBody>
          <a:bodyPr/>
          <a:lstStyle/>
          <a:p>
            <a:r>
              <a:rPr lang="en-US" sz="3200" dirty="0"/>
              <a:t>The entrusting (without abandoning) of disciples and churches to the Holy Spirit.  The ever-present reality of our always impending exit should drive how the other components are implemented.  </a:t>
            </a:r>
          </a:p>
          <a:p>
            <a:endParaRPr lang="en-US" sz="3200" dirty="0"/>
          </a:p>
        </p:txBody>
      </p:sp>
    </p:spTree>
    <p:extLst>
      <p:ext uri="{BB962C8B-B14F-4D97-AF65-F5344CB8AC3E}">
        <p14:creationId xmlns:p14="http://schemas.microsoft.com/office/powerpoint/2010/main" val="30372409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4D1C9271-2C94-49E8-844F-F4F8F64EC6D6}"/>
              </a:ext>
            </a:extLst>
          </p:cNvPr>
          <p:cNvPicPr>
            <a:picLocks noChangeAspect="1"/>
          </p:cNvPicPr>
          <p:nvPr/>
        </p:nvPicPr>
        <p:blipFill>
          <a:blip r:embed="rId2"/>
          <a:stretch>
            <a:fillRect/>
          </a:stretch>
        </p:blipFill>
        <p:spPr>
          <a:xfrm>
            <a:off x="0" y="0"/>
            <a:ext cx="12192000" cy="6858000"/>
          </a:xfrm>
          <a:prstGeom prst="rect">
            <a:avLst/>
          </a:prstGeom>
        </p:spPr>
      </p:pic>
      <p:sp>
        <p:nvSpPr>
          <p:cNvPr id="2" name="Oval 1">
            <a:extLst>
              <a:ext uri="{FF2B5EF4-FFF2-40B4-BE49-F238E27FC236}">
                <a16:creationId xmlns:a16="http://schemas.microsoft.com/office/drawing/2014/main" id="{1B8D9061-46B6-4883-BACB-661FBC7F65EE}"/>
              </a:ext>
            </a:extLst>
          </p:cNvPr>
          <p:cNvSpPr/>
          <p:nvPr/>
        </p:nvSpPr>
        <p:spPr>
          <a:xfrm>
            <a:off x="5568026" y="1284227"/>
            <a:ext cx="1995055" cy="1978429"/>
          </a:xfrm>
          <a:prstGeom prst="ellipse">
            <a:avLst/>
          </a:prstGeom>
          <a:noFill/>
          <a:ln w="76200">
            <a:solidFill>
              <a:srgbClr val="B839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rrow: Right 2">
            <a:extLst>
              <a:ext uri="{FF2B5EF4-FFF2-40B4-BE49-F238E27FC236}">
                <a16:creationId xmlns:a16="http://schemas.microsoft.com/office/drawing/2014/main" id="{7E565492-FED9-4A63-B293-D4AA9C11010F}"/>
              </a:ext>
            </a:extLst>
          </p:cNvPr>
          <p:cNvSpPr/>
          <p:nvPr/>
        </p:nvSpPr>
        <p:spPr>
          <a:xfrm>
            <a:off x="3922106" y="1832866"/>
            <a:ext cx="1645920" cy="881149"/>
          </a:xfrm>
          <a:prstGeom prst="rightArrow">
            <a:avLst/>
          </a:prstGeom>
          <a:solidFill>
            <a:srgbClr val="B8394B"/>
          </a:solidFill>
          <a:ln w="28575">
            <a:solidFill>
              <a:srgbClr val="1B36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2">
            <a:extLst>
              <a:ext uri="{FF2B5EF4-FFF2-40B4-BE49-F238E27FC236}">
                <a16:creationId xmlns:a16="http://schemas.microsoft.com/office/drawing/2014/main" id="{AA2F8A9A-E4D0-4193-8AC6-356D5279A68F}"/>
              </a:ext>
            </a:extLst>
          </p:cNvPr>
          <p:cNvSpPr txBox="1">
            <a:spLocks/>
          </p:cNvSpPr>
          <p:nvPr/>
        </p:nvSpPr>
        <p:spPr>
          <a:xfrm>
            <a:off x="397625" y="1013835"/>
            <a:ext cx="4315691" cy="1222286"/>
          </a:xfrm>
          <a:prstGeom prst="rect">
            <a:avLst/>
          </a:prstGeom>
        </p:spPr>
        <p:txBody>
          <a:bodyPr/>
          <a:lstStyle>
            <a:lvl1pPr algn="l" defTabSz="914400" rtl="0" eaLnBrk="1" latinLnBrk="0" hangingPunct="1">
              <a:lnSpc>
                <a:spcPct val="90000"/>
              </a:lnSpc>
              <a:spcBef>
                <a:spcPct val="0"/>
              </a:spcBef>
              <a:buNone/>
              <a:defRPr sz="4000" b="1" kern="1200">
                <a:solidFill>
                  <a:schemeClr val="bg1"/>
                </a:solidFill>
                <a:latin typeface="Azo Sans" panose="020B0603030303020204" pitchFamily="34" charset="77"/>
                <a:ea typeface="+mj-ea"/>
                <a:cs typeface="+mj-cs"/>
              </a:defRPr>
            </a:lvl1pPr>
          </a:lstStyle>
          <a:p>
            <a:r>
              <a:rPr lang="en-US" dirty="0"/>
              <a:t>ENTRY</a:t>
            </a:r>
          </a:p>
        </p:txBody>
      </p:sp>
      <p:sp>
        <p:nvSpPr>
          <p:cNvPr id="4" name="Rectangle 3">
            <a:extLst>
              <a:ext uri="{FF2B5EF4-FFF2-40B4-BE49-F238E27FC236}">
                <a16:creationId xmlns:a16="http://schemas.microsoft.com/office/drawing/2014/main" id="{29BE39BB-68C9-46B6-AC37-68C2388D05FF}"/>
              </a:ext>
            </a:extLst>
          </p:cNvPr>
          <p:cNvSpPr/>
          <p:nvPr/>
        </p:nvSpPr>
        <p:spPr>
          <a:xfrm>
            <a:off x="365760" y="2236121"/>
            <a:ext cx="3108960" cy="2385759"/>
          </a:xfrm>
          <a:prstGeom prst="rect">
            <a:avLst/>
          </a:prstGeom>
          <a:solidFill>
            <a:srgbClr val="093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887876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E347ED-F414-ECC0-87F8-2CDF1A568813}"/>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1728408-E45B-5266-81F9-BC7D520FCFA7}"/>
              </a:ext>
            </a:extLst>
          </p:cNvPr>
          <p:cNvSpPr>
            <a:spLocks noGrp="1"/>
          </p:cNvSpPr>
          <p:nvPr>
            <p:ph type="title"/>
          </p:nvPr>
        </p:nvSpPr>
        <p:spPr/>
        <p:txBody>
          <a:bodyPr/>
          <a:lstStyle/>
          <a:p>
            <a:r>
              <a:rPr lang="en-US" dirty="0"/>
              <a:t>ENTRY</a:t>
            </a:r>
          </a:p>
        </p:txBody>
      </p:sp>
      <p:sp>
        <p:nvSpPr>
          <p:cNvPr id="4" name="Content Placeholder 1">
            <a:extLst>
              <a:ext uri="{FF2B5EF4-FFF2-40B4-BE49-F238E27FC236}">
                <a16:creationId xmlns:a16="http://schemas.microsoft.com/office/drawing/2014/main" id="{5F3E2D21-4B56-92CA-78BD-FA4148EF3BFE}"/>
              </a:ext>
            </a:extLst>
          </p:cNvPr>
          <p:cNvSpPr>
            <a:spLocks noGrp="1"/>
          </p:cNvSpPr>
          <p:nvPr>
            <p:ph idx="1"/>
          </p:nvPr>
        </p:nvSpPr>
        <p:spPr>
          <a:xfrm>
            <a:off x="838200" y="1253331"/>
            <a:ext cx="10515600" cy="1818115"/>
          </a:xfrm>
        </p:spPr>
        <p:txBody>
          <a:bodyPr/>
          <a:lstStyle/>
          <a:p>
            <a:r>
              <a:rPr lang="en-US" sz="3200" dirty="0"/>
              <a:t>The flexible strategy that determines how, when, and where to start making disciples of a people group or place.</a:t>
            </a:r>
          </a:p>
          <a:p>
            <a:endParaRPr lang="en-US" sz="3200" dirty="0"/>
          </a:p>
        </p:txBody>
      </p:sp>
      <p:sp>
        <p:nvSpPr>
          <p:cNvPr id="2" name="Content Placeholder 1">
            <a:extLst>
              <a:ext uri="{FF2B5EF4-FFF2-40B4-BE49-F238E27FC236}">
                <a16:creationId xmlns:a16="http://schemas.microsoft.com/office/drawing/2014/main" id="{C00361F9-826D-3996-A58D-807A0C424EB9}"/>
              </a:ext>
            </a:extLst>
          </p:cNvPr>
          <p:cNvSpPr txBox="1">
            <a:spLocks/>
          </p:cNvSpPr>
          <p:nvPr/>
        </p:nvSpPr>
        <p:spPr>
          <a:xfrm>
            <a:off x="838200" y="2894562"/>
            <a:ext cx="10515600" cy="3822761"/>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Azo Sans" panose="020B0603030303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Azo Sans" panose="020B0603030303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Azo Sans" panose="020B0603030303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zo Sans" panose="020B0603030303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zo Sans" panose="020B0603030303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Examples of Entry Include:</a:t>
            </a:r>
          </a:p>
          <a:p>
            <a:pPr marL="457200" indent="-457200">
              <a:buFont typeface="Arial" panose="020B0604020202020204" pitchFamily="34" charset="0"/>
              <a:buChar char="•"/>
            </a:pPr>
            <a:r>
              <a:rPr lang="en-US" sz="3200" dirty="0"/>
              <a:t>Using Researching (PG, Culture, Locations) to shape disciple-making strategies.</a:t>
            </a:r>
          </a:p>
          <a:p>
            <a:pPr marL="457200" indent="-457200">
              <a:buFont typeface="Arial" panose="020B0604020202020204" pitchFamily="34" charset="0"/>
              <a:buChar char="•"/>
            </a:pPr>
            <a:r>
              <a:rPr lang="en-US" sz="3200" dirty="0"/>
              <a:t>Learning Language</a:t>
            </a:r>
          </a:p>
          <a:p>
            <a:pPr marL="457200" indent="-457200">
              <a:buFont typeface="Arial" panose="020B0604020202020204" pitchFamily="34" charset="0"/>
              <a:buChar char="•"/>
            </a:pPr>
            <a:r>
              <a:rPr lang="en-US" sz="3200" dirty="0"/>
              <a:t>Procuring/Developing Resources in Language</a:t>
            </a:r>
          </a:p>
          <a:p>
            <a:pPr marL="457200" indent="-457200">
              <a:buFont typeface="Arial" panose="020B0604020202020204" pitchFamily="34" charset="0"/>
              <a:buChar char="•"/>
            </a:pPr>
            <a:r>
              <a:rPr lang="en-US" sz="3200" dirty="0"/>
              <a:t>Entry Tasks – Prayer Walking, Outreach or Human Needs Projects that help provide access</a:t>
            </a:r>
          </a:p>
        </p:txBody>
      </p:sp>
    </p:spTree>
    <p:extLst>
      <p:ext uri="{BB962C8B-B14F-4D97-AF65-F5344CB8AC3E}">
        <p14:creationId xmlns:p14="http://schemas.microsoft.com/office/powerpoint/2010/main" val="1145837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a:xfrm>
            <a:off x="322811" y="348499"/>
            <a:ext cx="10515600" cy="615777"/>
          </a:xfrm>
        </p:spPr>
        <p:txBody>
          <a:bodyPr/>
          <a:lstStyle/>
          <a:p>
            <a:r>
              <a:rPr lang="en-US" dirty="0"/>
              <a:t>ENTRY</a:t>
            </a:r>
          </a:p>
        </p:txBody>
      </p:sp>
      <p:sp>
        <p:nvSpPr>
          <p:cNvPr id="4" name="Content Placeholder 1">
            <a:extLst>
              <a:ext uri="{FF2B5EF4-FFF2-40B4-BE49-F238E27FC236}">
                <a16:creationId xmlns:a16="http://schemas.microsoft.com/office/drawing/2014/main" id="{61CA6801-530A-476C-8A30-C2FC465A514C}"/>
              </a:ext>
            </a:extLst>
          </p:cNvPr>
          <p:cNvSpPr>
            <a:spLocks noGrp="1"/>
          </p:cNvSpPr>
          <p:nvPr>
            <p:ph idx="1"/>
          </p:nvPr>
        </p:nvSpPr>
        <p:spPr>
          <a:xfrm>
            <a:off x="838200" y="1253331"/>
            <a:ext cx="10515600" cy="5256170"/>
          </a:xfrm>
        </p:spPr>
        <p:txBody>
          <a:bodyPr/>
          <a:lstStyle/>
          <a:p>
            <a:r>
              <a:rPr lang="en-US" sz="3200" dirty="0"/>
              <a:t>What are some examples from Scripture of plans given or implemented to engage a people or enter a place?</a:t>
            </a:r>
          </a:p>
          <a:p>
            <a:endParaRPr lang="en-US" sz="3200" dirty="0"/>
          </a:p>
          <a:p>
            <a:r>
              <a:rPr lang="en-US" sz="3200" dirty="0"/>
              <a:t>Jesus: Luke 9:1-10, Luke 10:1-16, Matthew 10:1-23</a:t>
            </a:r>
          </a:p>
          <a:p>
            <a:r>
              <a:rPr lang="en-US" sz="3200" dirty="0"/>
              <a:t>Paul: Acts 13-14 (See 13:51), Acts 16:13, Acts 17:2, 10, 17, Acts 18:4, 7.  Acts 19:8-10</a:t>
            </a:r>
          </a:p>
          <a:p>
            <a:endParaRPr lang="en-US" sz="3200" dirty="0"/>
          </a:p>
          <a:p>
            <a:endParaRPr lang="en-US" sz="3200" dirty="0"/>
          </a:p>
        </p:txBody>
      </p:sp>
    </p:spTree>
    <p:extLst>
      <p:ext uri="{BB962C8B-B14F-4D97-AF65-F5344CB8AC3E}">
        <p14:creationId xmlns:p14="http://schemas.microsoft.com/office/powerpoint/2010/main" val="3451880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a:xfrm>
            <a:off x="322811" y="348499"/>
            <a:ext cx="10515600" cy="615777"/>
          </a:xfrm>
        </p:spPr>
        <p:txBody>
          <a:bodyPr/>
          <a:lstStyle/>
          <a:p>
            <a:r>
              <a:rPr lang="en-US" dirty="0"/>
              <a:t>ENTRY</a:t>
            </a:r>
          </a:p>
        </p:txBody>
      </p:sp>
      <p:sp>
        <p:nvSpPr>
          <p:cNvPr id="4" name="Content Placeholder 1">
            <a:extLst>
              <a:ext uri="{FF2B5EF4-FFF2-40B4-BE49-F238E27FC236}">
                <a16:creationId xmlns:a16="http://schemas.microsoft.com/office/drawing/2014/main" id="{61CA6801-530A-476C-8A30-C2FC465A514C}"/>
              </a:ext>
            </a:extLst>
          </p:cNvPr>
          <p:cNvSpPr>
            <a:spLocks noGrp="1"/>
          </p:cNvSpPr>
          <p:nvPr>
            <p:ph idx="1"/>
          </p:nvPr>
        </p:nvSpPr>
        <p:spPr>
          <a:xfrm>
            <a:off x="577970" y="1253331"/>
            <a:ext cx="11343736" cy="4351338"/>
          </a:xfrm>
        </p:spPr>
        <p:txBody>
          <a:bodyPr/>
          <a:lstStyle/>
          <a:p>
            <a:r>
              <a:rPr lang="en-US" sz="3600" u="sng" dirty="0"/>
              <a:t>Entry Plans</a:t>
            </a:r>
          </a:p>
          <a:p>
            <a:endParaRPr lang="en-US" sz="3600" u="sng" dirty="0"/>
          </a:p>
          <a:p>
            <a:r>
              <a:rPr lang="en-US" sz="3200" dirty="0"/>
              <a:t>When </a:t>
            </a:r>
            <a:r>
              <a:rPr lang="en-US" sz="3200" u="sng" dirty="0">
                <a:solidFill>
                  <a:schemeClr val="accent2"/>
                </a:solidFill>
              </a:rPr>
              <a:t>Jesus</a:t>
            </a:r>
            <a:r>
              <a:rPr lang="en-US" sz="3200" dirty="0"/>
              <a:t> sent out the 12 and the 72, He gave them </a:t>
            </a:r>
            <a:r>
              <a:rPr lang="en-US" sz="3200" u="sng" dirty="0">
                <a:solidFill>
                  <a:schemeClr val="accent2"/>
                </a:solidFill>
              </a:rPr>
              <a:t>plans</a:t>
            </a:r>
            <a:r>
              <a:rPr lang="en-US" sz="3200" dirty="0"/>
              <a:t> for Entry.</a:t>
            </a:r>
          </a:p>
          <a:p>
            <a:endParaRPr lang="en-US" sz="3200" dirty="0"/>
          </a:p>
          <a:p>
            <a:r>
              <a:rPr lang="en-US" sz="3200" dirty="0"/>
              <a:t>When the Apostle </a:t>
            </a:r>
            <a:r>
              <a:rPr lang="en-US" sz="3200" u="sng" dirty="0">
                <a:solidFill>
                  <a:schemeClr val="accent2"/>
                </a:solidFill>
              </a:rPr>
              <a:t>Paul</a:t>
            </a:r>
            <a:r>
              <a:rPr lang="en-US" sz="3200" dirty="0"/>
              <a:t> went to a new city, he </a:t>
            </a:r>
            <a:r>
              <a:rPr lang="en-US" sz="3200"/>
              <a:t>implemented well thought out </a:t>
            </a:r>
            <a:r>
              <a:rPr lang="en-US" sz="3200" dirty="0"/>
              <a:t>and often repeated </a:t>
            </a:r>
            <a:r>
              <a:rPr lang="en-US" sz="3200" u="sng" dirty="0">
                <a:solidFill>
                  <a:schemeClr val="accent2"/>
                </a:solidFill>
              </a:rPr>
              <a:t>plans</a:t>
            </a:r>
            <a:r>
              <a:rPr lang="en-US" sz="3200" dirty="0"/>
              <a:t> for entry.</a:t>
            </a:r>
          </a:p>
        </p:txBody>
      </p:sp>
    </p:spTree>
    <p:extLst>
      <p:ext uri="{BB962C8B-B14F-4D97-AF65-F5344CB8AC3E}">
        <p14:creationId xmlns:p14="http://schemas.microsoft.com/office/powerpoint/2010/main" val="3973522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a:xfrm>
            <a:off x="838200" y="365125"/>
            <a:ext cx="10515600" cy="615777"/>
          </a:xfrm>
        </p:spPr>
        <p:txBody>
          <a:bodyPr/>
          <a:lstStyle/>
          <a:p>
            <a:r>
              <a:rPr lang="en-US" dirty="0"/>
              <a:t>SESSION GOALS</a:t>
            </a:r>
          </a:p>
        </p:txBody>
      </p:sp>
      <p:sp>
        <p:nvSpPr>
          <p:cNvPr id="6" name="Content Placeholder 1">
            <a:extLst>
              <a:ext uri="{FF2B5EF4-FFF2-40B4-BE49-F238E27FC236}">
                <a16:creationId xmlns:a16="http://schemas.microsoft.com/office/drawing/2014/main" id="{8C6AB5EF-3BC5-4E19-8DED-5B3683294A0F}"/>
              </a:ext>
            </a:extLst>
          </p:cNvPr>
          <p:cNvSpPr>
            <a:spLocks noGrp="1"/>
          </p:cNvSpPr>
          <p:nvPr>
            <p:ph idx="1"/>
          </p:nvPr>
        </p:nvSpPr>
        <p:spPr>
          <a:xfrm>
            <a:off x="838200" y="1253331"/>
            <a:ext cx="10515600" cy="5239544"/>
          </a:xfrm>
        </p:spPr>
        <p:txBody>
          <a:bodyPr/>
          <a:lstStyle/>
          <a:p>
            <a:pPr marL="514350" indent="-514350">
              <a:buFont typeface="+mj-lt"/>
              <a:buAutoNum type="arabicPeriod"/>
            </a:pPr>
            <a:r>
              <a:rPr lang="en-US" sz="3600" i="1" dirty="0"/>
              <a:t>To further grow your and your church’s ability to make disciples and plant churches among diaspora peoples.</a:t>
            </a:r>
          </a:p>
          <a:p>
            <a:pPr marL="514350" indent="-514350">
              <a:buFont typeface="+mj-lt"/>
              <a:buAutoNum type="arabicPeriod"/>
            </a:pPr>
            <a:r>
              <a:rPr lang="en-US" sz="3600" i="1" dirty="0"/>
              <a:t>To leave this time with an increased ability to think strategically and critically about each of the six components of the Missionary Task (Kingdom Task) and their interconnectivity. </a:t>
            </a:r>
          </a:p>
        </p:txBody>
      </p:sp>
    </p:spTree>
    <p:extLst>
      <p:ext uri="{BB962C8B-B14F-4D97-AF65-F5344CB8AC3E}">
        <p14:creationId xmlns:p14="http://schemas.microsoft.com/office/powerpoint/2010/main" val="2103301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a:xfrm>
            <a:off x="322811" y="348499"/>
            <a:ext cx="10515600" cy="615777"/>
          </a:xfrm>
        </p:spPr>
        <p:txBody>
          <a:bodyPr/>
          <a:lstStyle/>
          <a:p>
            <a:r>
              <a:rPr lang="en-US" dirty="0"/>
              <a:t>ENTRY</a:t>
            </a:r>
          </a:p>
        </p:txBody>
      </p:sp>
      <p:sp>
        <p:nvSpPr>
          <p:cNvPr id="4" name="Content Placeholder 1">
            <a:extLst>
              <a:ext uri="{FF2B5EF4-FFF2-40B4-BE49-F238E27FC236}">
                <a16:creationId xmlns:a16="http://schemas.microsoft.com/office/drawing/2014/main" id="{61CA6801-530A-476C-8A30-C2FC465A514C}"/>
              </a:ext>
            </a:extLst>
          </p:cNvPr>
          <p:cNvSpPr>
            <a:spLocks noGrp="1"/>
          </p:cNvSpPr>
          <p:nvPr>
            <p:ph idx="1"/>
          </p:nvPr>
        </p:nvSpPr>
        <p:spPr>
          <a:xfrm>
            <a:off x="577970" y="1253331"/>
            <a:ext cx="11343736" cy="4351338"/>
          </a:xfrm>
        </p:spPr>
        <p:txBody>
          <a:bodyPr/>
          <a:lstStyle/>
          <a:p>
            <a:r>
              <a:rPr lang="en-US" sz="3600" u="sng" dirty="0"/>
              <a:t>Entry Plans</a:t>
            </a:r>
          </a:p>
          <a:p>
            <a:endParaRPr lang="en-US" sz="3600" u="sng" dirty="0"/>
          </a:p>
          <a:p>
            <a:r>
              <a:rPr lang="en-US" sz="3200" dirty="0"/>
              <a:t>As I’ve read case studies and looked at assessments of our work, I’m finding that the plans we use to </a:t>
            </a:r>
            <a:r>
              <a:rPr lang="en-US" sz="3200" u="sng" dirty="0">
                <a:solidFill>
                  <a:schemeClr val="accent2"/>
                </a:solidFill>
              </a:rPr>
              <a:t>“Enter”</a:t>
            </a:r>
            <a:r>
              <a:rPr lang="en-US" sz="3200" dirty="0">
                <a:solidFill>
                  <a:schemeClr val="accent2"/>
                </a:solidFill>
              </a:rPr>
              <a:t> </a:t>
            </a:r>
            <a:r>
              <a:rPr lang="en-US" sz="3200" dirty="0"/>
              <a:t>are often the most critical factor in whether our strategies result in </a:t>
            </a:r>
            <a:r>
              <a:rPr lang="en-US" sz="3200" u="sng" dirty="0">
                <a:solidFill>
                  <a:schemeClr val="accent2"/>
                </a:solidFill>
              </a:rPr>
              <a:t>disciples</a:t>
            </a:r>
            <a:r>
              <a:rPr lang="en-US" sz="3200" dirty="0"/>
              <a:t>, </a:t>
            </a:r>
            <a:r>
              <a:rPr lang="en-US" sz="3200" u="sng" dirty="0">
                <a:solidFill>
                  <a:schemeClr val="accent2"/>
                </a:solidFill>
              </a:rPr>
              <a:t>churches</a:t>
            </a:r>
            <a:r>
              <a:rPr lang="en-US" sz="3200" dirty="0"/>
              <a:t> and </a:t>
            </a:r>
            <a:r>
              <a:rPr lang="en-US" sz="3200" u="sng" dirty="0">
                <a:solidFill>
                  <a:schemeClr val="accent2"/>
                </a:solidFill>
              </a:rPr>
              <a:t>church planting</a:t>
            </a:r>
            <a:r>
              <a:rPr lang="en-US" sz="3200" dirty="0"/>
              <a:t>.</a:t>
            </a:r>
          </a:p>
        </p:txBody>
      </p:sp>
    </p:spTree>
    <p:extLst>
      <p:ext uri="{BB962C8B-B14F-4D97-AF65-F5344CB8AC3E}">
        <p14:creationId xmlns:p14="http://schemas.microsoft.com/office/powerpoint/2010/main" val="12502130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a:xfrm>
            <a:off x="322811" y="348499"/>
            <a:ext cx="10515600" cy="615777"/>
          </a:xfrm>
        </p:spPr>
        <p:txBody>
          <a:bodyPr/>
          <a:lstStyle/>
          <a:p>
            <a:r>
              <a:rPr lang="en-US" dirty="0"/>
              <a:t>ENTRY</a:t>
            </a:r>
          </a:p>
        </p:txBody>
      </p:sp>
      <p:sp>
        <p:nvSpPr>
          <p:cNvPr id="4" name="Content Placeholder 1">
            <a:extLst>
              <a:ext uri="{FF2B5EF4-FFF2-40B4-BE49-F238E27FC236}">
                <a16:creationId xmlns:a16="http://schemas.microsoft.com/office/drawing/2014/main" id="{61CA6801-530A-476C-8A30-C2FC465A514C}"/>
              </a:ext>
            </a:extLst>
          </p:cNvPr>
          <p:cNvSpPr>
            <a:spLocks noGrp="1"/>
          </p:cNvSpPr>
          <p:nvPr>
            <p:ph idx="1"/>
          </p:nvPr>
        </p:nvSpPr>
        <p:spPr>
          <a:xfrm>
            <a:off x="577970" y="1253331"/>
            <a:ext cx="11343736" cy="4351338"/>
          </a:xfrm>
        </p:spPr>
        <p:txBody>
          <a:bodyPr/>
          <a:lstStyle/>
          <a:p>
            <a:r>
              <a:rPr lang="en-US" sz="3600" u="sng" dirty="0"/>
              <a:t>Entry’s Diagnostic Questions</a:t>
            </a:r>
          </a:p>
          <a:p>
            <a:endParaRPr lang="en-US" sz="3600" u="sng" dirty="0"/>
          </a:p>
          <a:p>
            <a:r>
              <a:rPr lang="en-US" sz="3200" dirty="0"/>
              <a:t>The </a:t>
            </a:r>
            <a:r>
              <a:rPr lang="en-US" sz="3200" u="sng" dirty="0">
                <a:solidFill>
                  <a:schemeClr val="accent2"/>
                </a:solidFill>
              </a:rPr>
              <a:t>“How?”</a:t>
            </a:r>
            <a:r>
              <a:rPr lang="en-US" sz="3200" dirty="0">
                <a:solidFill>
                  <a:schemeClr val="accent2"/>
                </a:solidFill>
              </a:rPr>
              <a:t> </a:t>
            </a:r>
            <a:r>
              <a:rPr lang="en-US" sz="3200" dirty="0"/>
              <a:t>of an Entry plan is best determined by answering the </a:t>
            </a:r>
            <a:r>
              <a:rPr lang="en-US" sz="3200" u="sng" dirty="0">
                <a:solidFill>
                  <a:schemeClr val="accent2"/>
                </a:solidFill>
              </a:rPr>
              <a:t>“Where?”</a:t>
            </a:r>
            <a:r>
              <a:rPr lang="en-US" sz="3200" dirty="0"/>
              <a:t> and </a:t>
            </a:r>
            <a:r>
              <a:rPr lang="en-US" sz="3200" u="sng" dirty="0">
                <a:solidFill>
                  <a:schemeClr val="accent2"/>
                </a:solidFill>
              </a:rPr>
              <a:t>“When?”</a:t>
            </a:r>
            <a:r>
              <a:rPr lang="en-US" sz="3200" dirty="0"/>
              <a:t> for the other </a:t>
            </a:r>
            <a:r>
              <a:rPr lang="en-US" sz="3200" dirty="0" err="1"/>
              <a:t>MTask</a:t>
            </a:r>
            <a:r>
              <a:rPr lang="en-US" sz="3200" dirty="0"/>
              <a:t> components that would result from that Entry plan.</a:t>
            </a:r>
          </a:p>
        </p:txBody>
      </p:sp>
    </p:spTree>
    <p:extLst>
      <p:ext uri="{BB962C8B-B14F-4D97-AF65-F5344CB8AC3E}">
        <p14:creationId xmlns:p14="http://schemas.microsoft.com/office/powerpoint/2010/main" val="4095749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a:xfrm>
            <a:off x="322811" y="348499"/>
            <a:ext cx="10515600" cy="615777"/>
          </a:xfrm>
        </p:spPr>
        <p:txBody>
          <a:bodyPr/>
          <a:lstStyle/>
          <a:p>
            <a:r>
              <a:rPr lang="en-US" dirty="0"/>
              <a:t>ENTRY</a:t>
            </a:r>
          </a:p>
        </p:txBody>
      </p:sp>
      <p:sp>
        <p:nvSpPr>
          <p:cNvPr id="4" name="Content Placeholder 1">
            <a:extLst>
              <a:ext uri="{FF2B5EF4-FFF2-40B4-BE49-F238E27FC236}">
                <a16:creationId xmlns:a16="http://schemas.microsoft.com/office/drawing/2014/main" id="{61CA6801-530A-476C-8A30-C2FC465A514C}"/>
              </a:ext>
            </a:extLst>
          </p:cNvPr>
          <p:cNvSpPr>
            <a:spLocks noGrp="1"/>
          </p:cNvSpPr>
          <p:nvPr>
            <p:ph idx="1"/>
          </p:nvPr>
        </p:nvSpPr>
        <p:spPr>
          <a:xfrm>
            <a:off x="577970" y="1253331"/>
            <a:ext cx="11343736" cy="4351338"/>
          </a:xfrm>
        </p:spPr>
        <p:txBody>
          <a:bodyPr/>
          <a:lstStyle/>
          <a:p>
            <a:r>
              <a:rPr lang="en-US" sz="3600" u="sng" dirty="0"/>
              <a:t>Entry’s Diagnostic Questions</a:t>
            </a:r>
          </a:p>
          <a:p>
            <a:endParaRPr lang="en-US" sz="4000" u="sng" dirty="0"/>
          </a:p>
          <a:p>
            <a:r>
              <a:rPr lang="en-US" sz="3200" dirty="0"/>
              <a:t>Where and When would/could the </a:t>
            </a:r>
            <a:r>
              <a:rPr lang="en-US" sz="3200" u="sng" dirty="0">
                <a:solidFill>
                  <a:schemeClr val="accent2"/>
                </a:solidFill>
              </a:rPr>
              <a:t>gospel</a:t>
            </a:r>
            <a:r>
              <a:rPr lang="en-US" sz="3200" dirty="0"/>
              <a:t> be shared?</a:t>
            </a:r>
          </a:p>
          <a:p>
            <a:r>
              <a:rPr lang="en-US" sz="3200" dirty="0"/>
              <a:t>Where and When would/could </a:t>
            </a:r>
            <a:r>
              <a:rPr lang="en-US" sz="3200" u="sng" dirty="0">
                <a:solidFill>
                  <a:schemeClr val="accent2"/>
                </a:solidFill>
              </a:rPr>
              <a:t>discipleship</a:t>
            </a:r>
            <a:r>
              <a:rPr lang="en-US" sz="3200" dirty="0"/>
              <a:t> happen?</a:t>
            </a:r>
          </a:p>
          <a:p>
            <a:r>
              <a:rPr lang="en-US" sz="3200" dirty="0"/>
              <a:t>Where and When would/could </a:t>
            </a:r>
            <a:r>
              <a:rPr lang="en-US" sz="3200" u="sng" dirty="0">
                <a:solidFill>
                  <a:schemeClr val="accent2"/>
                </a:solidFill>
              </a:rPr>
              <a:t>churches</a:t>
            </a:r>
            <a:r>
              <a:rPr lang="en-US" sz="3200" dirty="0"/>
              <a:t> form?</a:t>
            </a:r>
          </a:p>
          <a:p>
            <a:r>
              <a:rPr lang="en-US" sz="3200" dirty="0"/>
              <a:t>Where and When would/could </a:t>
            </a:r>
            <a:r>
              <a:rPr lang="en-US" sz="3200" u="sng" dirty="0">
                <a:solidFill>
                  <a:schemeClr val="accent2"/>
                </a:solidFill>
              </a:rPr>
              <a:t>leaders</a:t>
            </a:r>
            <a:r>
              <a:rPr lang="en-US" sz="3200" dirty="0"/>
              <a:t> be developed?</a:t>
            </a:r>
          </a:p>
          <a:p>
            <a:endParaRPr lang="en-US" sz="3600" dirty="0"/>
          </a:p>
        </p:txBody>
      </p:sp>
    </p:spTree>
    <p:extLst>
      <p:ext uri="{BB962C8B-B14F-4D97-AF65-F5344CB8AC3E}">
        <p14:creationId xmlns:p14="http://schemas.microsoft.com/office/powerpoint/2010/main" val="3005253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420B232-6675-9C47-A354-E2527B68FAE4}"/>
              </a:ext>
            </a:extLst>
          </p:cNvPr>
          <p:cNvSpPr>
            <a:spLocks noGrp="1"/>
          </p:cNvSpPr>
          <p:nvPr>
            <p:ph idx="1"/>
          </p:nvPr>
        </p:nvSpPr>
        <p:spPr/>
        <p:txBody>
          <a:bodyPr/>
          <a:lstStyle/>
          <a:p>
            <a:r>
              <a:rPr lang="en-US" dirty="0"/>
              <a:t>SCENARIO 1:</a:t>
            </a:r>
          </a:p>
          <a:p>
            <a:r>
              <a:rPr lang="en-US" dirty="0"/>
              <a:t>Let’s say that you are a gifted evangelist.  You have a plan to go to a large city, rent out an arena, and deliver an impassioned gospel message.  Large crowds gather and hear the gospel, and many decide to follow Jesus.</a:t>
            </a:r>
          </a:p>
          <a:p>
            <a:endParaRPr lang="en-US" dirty="0"/>
          </a:p>
        </p:txBody>
      </p:sp>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p:txBody>
          <a:bodyPr/>
          <a:lstStyle/>
          <a:p>
            <a:r>
              <a:rPr lang="en-US" dirty="0"/>
              <a:t>ENTRY SCENARIOS</a:t>
            </a:r>
          </a:p>
        </p:txBody>
      </p:sp>
    </p:spTree>
    <p:extLst>
      <p:ext uri="{BB962C8B-B14F-4D97-AF65-F5344CB8AC3E}">
        <p14:creationId xmlns:p14="http://schemas.microsoft.com/office/powerpoint/2010/main" val="36897532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420B232-6675-9C47-A354-E2527B68FAE4}"/>
              </a:ext>
            </a:extLst>
          </p:cNvPr>
          <p:cNvSpPr>
            <a:spLocks noGrp="1"/>
          </p:cNvSpPr>
          <p:nvPr>
            <p:ph idx="1"/>
          </p:nvPr>
        </p:nvSpPr>
        <p:spPr/>
        <p:txBody>
          <a:bodyPr/>
          <a:lstStyle/>
          <a:p>
            <a:r>
              <a:rPr lang="en-US" dirty="0"/>
              <a:t>SCENARIO 2:</a:t>
            </a:r>
          </a:p>
          <a:p>
            <a:r>
              <a:rPr lang="en-US" dirty="0"/>
              <a:t>A church has a regular ESL class for diaspora peoples in their community.  20 Individuals from 4 different countries and 8 different people groups speaking 5 different mother-tongue languages attend.  The gospel is shared in English regularly after the ESL class.</a:t>
            </a:r>
          </a:p>
        </p:txBody>
      </p:sp>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p:txBody>
          <a:bodyPr/>
          <a:lstStyle/>
          <a:p>
            <a:r>
              <a:rPr lang="en-US" dirty="0"/>
              <a:t>ENTRY SCENARIOS</a:t>
            </a:r>
          </a:p>
        </p:txBody>
      </p:sp>
    </p:spTree>
    <p:extLst>
      <p:ext uri="{BB962C8B-B14F-4D97-AF65-F5344CB8AC3E}">
        <p14:creationId xmlns:p14="http://schemas.microsoft.com/office/powerpoint/2010/main" val="14513471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a:xfrm>
            <a:off x="322811" y="348499"/>
            <a:ext cx="10515600" cy="615777"/>
          </a:xfrm>
        </p:spPr>
        <p:txBody>
          <a:bodyPr/>
          <a:lstStyle/>
          <a:p>
            <a:r>
              <a:rPr lang="en-US" dirty="0"/>
              <a:t>ENTRY</a:t>
            </a:r>
          </a:p>
        </p:txBody>
      </p:sp>
      <p:sp>
        <p:nvSpPr>
          <p:cNvPr id="4" name="Content Placeholder 1">
            <a:extLst>
              <a:ext uri="{FF2B5EF4-FFF2-40B4-BE49-F238E27FC236}">
                <a16:creationId xmlns:a16="http://schemas.microsoft.com/office/drawing/2014/main" id="{61CA6801-530A-476C-8A30-C2FC465A514C}"/>
              </a:ext>
            </a:extLst>
          </p:cNvPr>
          <p:cNvSpPr>
            <a:spLocks noGrp="1"/>
          </p:cNvSpPr>
          <p:nvPr>
            <p:ph idx="1"/>
          </p:nvPr>
        </p:nvSpPr>
        <p:spPr>
          <a:xfrm>
            <a:off x="671252" y="1170206"/>
            <a:ext cx="10849495" cy="5256170"/>
          </a:xfrm>
        </p:spPr>
        <p:txBody>
          <a:bodyPr/>
          <a:lstStyle/>
          <a:p>
            <a:r>
              <a:rPr lang="en-US" sz="3600" u="sng" dirty="0"/>
              <a:t>Introspective Questions</a:t>
            </a:r>
            <a:endParaRPr lang="en-US" sz="3600" b="0" dirty="0"/>
          </a:p>
          <a:p>
            <a:r>
              <a:rPr lang="en-US" sz="3600" dirty="0"/>
              <a:t>What are my current Entry plans? Do I even have any?  </a:t>
            </a:r>
          </a:p>
          <a:p>
            <a:r>
              <a:rPr lang="en-US" sz="3600" dirty="0"/>
              <a:t>Have I thought through the “where” and the “when” questions for each part of my strategy plan paying attention to how entry happens and with a view to exit to partnership?</a:t>
            </a:r>
          </a:p>
          <a:p>
            <a:r>
              <a:rPr lang="en-US" sz="3600" dirty="0"/>
              <a:t>What adjustments do I need to make to our strategy plans as a result of this training?</a:t>
            </a:r>
          </a:p>
        </p:txBody>
      </p:sp>
    </p:spTree>
    <p:extLst>
      <p:ext uri="{BB962C8B-B14F-4D97-AF65-F5344CB8AC3E}">
        <p14:creationId xmlns:p14="http://schemas.microsoft.com/office/powerpoint/2010/main" val="2540458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4D1C9271-2C94-49E8-844F-F4F8F64EC6D6}"/>
              </a:ext>
            </a:extLst>
          </p:cNvPr>
          <p:cNvPicPr>
            <a:picLocks noChangeAspect="1"/>
          </p:cNvPicPr>
          <p:nvPr/>
        </p:nvPicPr>
        <p:blipFill>
          <a:blip r:embed="rId2"/>
          <a:stretch>
            <a:fillRect/>
          </a:stretch>
        </p:blipFill>
        <p:spPr>
          <a:xfrm>
            <a:off x="0" y="0"/>
            <a:ext cx="12192000" cy="6858000"/>
          </a:xfrm>
          <a:prstGeom prst="rect">
            <a:avLst/>
          </a:prstGeom>
        </p:spPr>
      </p:pic>
      <p:sp>
        <p:nvSpPr>
          <p:cNvPr id="2" name="Oval 1">
            <a:extLst>
              <a:ext uri="{FF2B5EF4-FFF2-40B4-BE49-F238E27FC236}">
                <a16:creationId xmlns:a16="http://schemas.microsoft.com/office/drawing/2014/main" id="{1B8D9061-46B6-4883-BACB-661FBC7F65EE}"/>
              </a:ext>
            </a:extLst>
          </p:cNvPr>
          <p:cNvSpPr/>
          <p:nvPr/>
        </p:nvSpPr>
        <p:spPr>
          <a:xfrm>
            <a:off x="5536276" y="3557847"/>
            <a:ext cx="1995055" cy="1978429"/>
          </a:xfrm>
          <a:prstGeom prst="ellipse">
            <a:avLst/>
          </a:prstGeom>
          <a:noFill/>
          <a:ln w="76200">
            <a:solidFill>
              <a:srgbClr val="B839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rrow: Right 2">
            <a:extLst>
              <a:ext uri="{FF2B5EF4-FFF2-40B4-BE49-F238E27FC236}">
                <a16:creationId xmlns:a16="http://schemas.microsoft.com/office/drawing/2014/main" id="{7E565492-FED9-4A63-B293-D4AA9C11010F}"/>
              </a:ext>
            </a:extLst>
          </p:cNvPr>
          <p:cNvSpPr/>
          <p:nvPr/>
        </p:nvSpPr>
        <p:spPr>
          <a:xfrm>
            <a:off x="3890356" y="4106486"/>
            <a:ext cx="1645920" cy="881149"/>
          </a:xfrm>
          <a:prstGeom prst="rightArrow">
            <a:avLst/>
          </a:prstGeom>
          <a:solidFill>
            <a:srgbClr val="B8394B"/>
          </a:solidFill>
          <a:ln w="28575">
            <a:solidFill>
              <a:srgbClr val="1B36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2">
            <a:extLst>
              <a:ext uri="{FF2B5EF4-FFF2-40B4-BE49-F238E27FC236}">
                <a16:creationId xmlns:a16="http://schemas.microsoft.com/office/drawing/2014/main" id="{AA2F8A9A-E4D0-4193-8AC6-356D5279A68F}"/>
              </a:ext>
            </a:extLst>
          </p:cNvPr>
          <p:cNvSpPr txBox="1">
            <a:spLocks/>
          </p:cNvSpPr>
          <p:nvPr/>
        </p:nvSpPr>
        <p:spPr>
          <a:xfrm>
            <a:off x="397625" y="1013835"/>
            <a:ext cx="4315691" cy="1222286"/>
          </a:xfrm>
          <a:prstGeom prst="rect">
            <a:avLst/>
          </a:prstGeom>
        </p:spPr>
        <p:txBody>
          <a:bodyPr/>
          <a:lstStyle>
            <a:lvl1pPr algn="l" defTabSz="914400" rtl="0" eaLnBrk="1" latinLnBrk="0" hangingPunct="1">
              <a:lnSpc>
                <a:spcPct val="90000"/>
              </a:lnSpc>
              <a:spcBef>
                <a:spcPct val="0"/>
              </a:spcBef>
              <a:buNone/>
              <a:defRPr sz="4000" b="1" kern="1200">
                <a:solidFill>
                  <a:schemeClr val="bg1"/>
                </a:solidFill>
                <a:latin typeface="Azo Sans" panose="020B0603030303020204" pitchFamily="34" charset="77"/>
                <a:ea typeface="+mj-ea"/>
                <a:cs typeface="+mj-cs"/>
              </a:defRPr>
            </a:lvl1pPr>
          </a:lstStyle>
          <a:p>
            <a:r>
              <a:rPr lang="en-US" dirty="0"/>
              <a:t>EXIT TO </a:t>
            </a:r>
          </a:p>
          <a:p>
            <a:r>
              <a:rPr lang="en-US" dirty="0"/>
              <a:t>PARTNERSHIP</a:t>
            </a:r>
          </a:p>
        </p:txBody>
      </p:sp>
      <p:sp>
        <p:nvSpPr>
          <p:cNvPr id="4" name="Rectangle 3">
            <a:extLst>
              <a:ext uri="{FF2B5EF4-FFF2-40B4-BE49-F238E27FC236}">
                <a16:creationId xmlns:a16="http://schemas.microsoft.com/office/drawing/2014/main" id="{29BE39BB-68C9-46B6-AC37-68C2388D05FF}"/>
              </a:ext>
            </a:extLst>
          </p:cNvPr>
          <p:cNvSpPr/>
          <p:nvPr/>
        </p:nvSpPr>
        <p:spPr>
          <a:xfrm>
            <a:off x="365760" y="2236121"/>
            <a:ext cx="3108960" cy="2385759"/>
          </a:xfrm>
          <a:prstGeom prst="rect">
            <a:avLst/>
          </a:prstGeom>
          <a:solidFill>
            <a:srgbClr val="093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549254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42CD48-8DB2-EBD4-B5C3-0749F12CCA6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8D7F47F-94E0-43AE-155C-E33D8EDC871E}"/>
              </a:ext>
            </a:extLst>
          </p:cNvPr>
          <p:cNvSpPr>
            <a:spLocks noGrp="1"/>
          </p:cNvSpPr>
          <p:nvPr>
            <p:ph type="title"/>
          </p:nvPr>
        </p:nvSpPr>
        <p:spPr/>
        <p:txBody>
          <a:bodyPr/>
          <a:lstStyle/>
          <a:p>
            <a:r>
              <a:rPr lang="en-US" dirty="0"/>
              <a:t>EXIT TO PARTNERSHIP</a:t>
            </a:r>
          </a:p>
        </p:txBody>
      </p:sp>
      <p:sp>
        <p:nvSpPr>
          <p:cNvPr id="4" name="Content Placeholder 1">
            <a:extLst>
              <a:ext uri="{FF2B5EF4-FFF2-40B4-BE49-F238E27FC236}">
                <a16:creationId xmlns:a16="http://schemas.microsoft.com/office/drawing/2014/main" id="{2D355B4C-980C-E14E-2158-9A2D50C2B427}"/>
              </a:ext>
            </a:extLst>
          </p:cNvPr>
          <p:cNvSpPr>
            <a:spLocks noGrp="1"/>
          </p:cNvSpPr>
          <p:nvPr>
            <p:ph idx="1"/>
          </p:nvPr>
        </p:nvSpPr>
        <p:spPr>
          <a:xfrm>
            <a:off x="838200" y="1253331"/>
            <a:ext cx="10515600" cy="4351338"/>
          </a:xfrm>
        </p:spPr>
        <p:txBody>
          <a:bodyPr/>
          <a:lstStyle/>
          <a:p>
            <a:r>
              <a:rPr lang="en-US" sz="3200" dirty="0"/>
              <a:t>The entrusting (without abandoning) of disciples and churches to the Holy Spirit.  The ever-present reality of our </a:t>
            </a:r>
            <a:r>
              <a:rPr lang="en-US" sz="3200" u="sng" dirty="0">
                <a:solidFill>
                  <a:schemeClr val="accent2"/>
                </a:solidFill>
              </a:rPr>
              <a:t>always impending exit</a:t>
            </a:r>
            <a:r>
              <a:rPr lang="en-US" sz="3200" dirty="0"/>
              <a:t> should drive how the other components are implemented.  </a:t>
            </a:r>
          </a:p>
          <a:p>
            <a:endParaRPr lang="en-US" sz="3200" dirty="0"/>
          </a:p>
        </p:txBody>
      </p:sp>
    </p:spTree>
    <p:extLst>
      <p:ext uri="{BB962C8B-B14F-4D97-AF65-F5344CB8AC3E}">
        <p14:creationId xmlns:p14="http://schemas.microsoft.com/office/powerpoint/2010/main" val="7017785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a:xfrm>
            <a:off x="322811" y="348499"/>
            <a:ext cx="10515600" cy="615777"/>
          </a:xfrm>
        </p:spPr>
        <p:txBody>
          <a:bodyPr/>
          <a:lstStyle/>
          <a:p>
            <a:r>
              <a:rPr lang="en-US" dirty="0"/>
              <a:t>EXIT TO PARTNERSHIP</a:t>
            </a:r>
          </a:p>
        </p:txBody>
      </p:sp>
      <p:sp>
        <p:nvSpPr>
          <p:cNvPr id="4" name="Content Placeholder 1">
            <a:extLst>
              <a:ext uri="{FF2B5EF4-FFF2-40B4-BE49-F238E27FC236}">
                <a16:creationId xmlns:a16="http://schemas.microsoft.com/office/drawing/2014/main" id="{61CA6801-530A-476C-8A30-C2FC465A514C}"/>
              </a:ext>
            </a:extLst>
          </p:cNvPr>
          <p:cNvSpPr>
            <a:spLocks noGrp="1"/>
          </p:cNvSpPr>
          <p:nvPr>
            <p:ph idx="1"/>
          </p:nvPr>
        </p:nvSpPr>
        <p:spPr>
          <a:xfrm>
            <a:off x="577970" y="1253331"/>
            <a:ext cx="11343736" cy="4351338"/>
          </a:xfrm>
        </p:spPr>
        <p:txBody>
          <a:bodyPr/>
          <a:lstStyle/>
          <a:p>
            <a:r>
              <a:rPr lang="en-US" sz="3200" dirty="0"/>
              <a:t>Jesus did the things He did because He had a       </a:t>
            </a:r>
            <a:r>
              <a:rPr lang="en-US" sz="3200" u="sng" dirty="0">
                <a:solidFill>
                  <a:schemeClr val="tx2"/>
                </a:solidFill>
              </a:rPr>
              <a:t>Revelation 7:9</a:t>
            </a:r>
            <a:r>
              <a:rPr lang="en-US" sz="3200" dirty="0">
                <a:solidFill>
                  <a:schemeClr val="tx2"/>
                </a:solidFill>
              </a:rPr>
              <a:t> </a:t>
            </a:r>
            <a:r>
              <a:rPr lang="en-US" sz="3200" dirty="0" err="1"/>
              <a:t>endvision</a:t>
            </a:r>
            <a:r>
              <a:rPr lang="en-US" sz="3200" dirty="0"/>
              <a:t> and the goal of an expanding </a:t>
            </a:r>
            <a:r>
              <a:rPr lang="en-US" sz="3200" u="sng" dirty="0">
                <a:solidFill>
                  <a:schemeClr val="tx2"/>
                </a:solidFill>
              </a:rPr>
              <a:t>Kingdom of God</a:t>
            </a:r>
            <a:r>
              <a:rPr lang="en-US" sz="3200" dirty="0"/>
              <a:t> with </a:t>
            </a:r>
            <a:r>
              <a:rPr lang="en-US" sz="3200" u="sng" dirty="0">
                <a:solidFill>
                  <a:schemeClr val="tx2"/>
                </a:solidFill>
              </a:rPr>
              <a:t>His church</a:t>
            </a:r>
            <a:r>
              <a:rPr lang="en-US" sz="3200" dirty="0"/>
              <a:t>, empowered by the Holy Spirit, as the manpower to fulfill His vision. </a:t>
            </a:r>
          </a:p>
        </p:txBody>
      </p:sp>
    </p:spTree>
    <p:extLst>
      <p:ext uri="{BB962C8B-B14F-4D97-AF65-F5344CB8AC3E}">
        <p14:creationId xmlns:p14="http://schemas.microsoft.com/office/powerpoint/2010/main" val="7852379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1" name="Picture 10" descr="A diagram of a diagram of a person&#10;&#10;Description automatically generated with medium confidence">
            <a:extLst>
              <a:ext uri="{FF2B5EF4-FFF2-40B4-BE49-F238E27FC236}">
                <a16:creationId xmlns:a16="http://schemas.microsoft.com/office/drawing/2014/main" id="{475F2C5A-9A72-2F30-DAAC-2008E984779F}"/>
              </a:ext>
            </a:extLst>
          </p:cNvPr>
          <p:cNvPicPr>
            <a:picLocks noChangeAspect="1"/>
          </p:cNvPicPr>
          <p:nvPr/>
        </p:nvPicPr>
        <p:blipFill>
          <a:blip r:embed="rId3"/>
          <a:stretch>
            <a:fillRect/>
          </a:stretch>
        </p:blipFill>
        <p:spPr>
          <a:xfrm>
            <a:off x="0" y="242824"/>
            <a:ext cx="12192000" cy="6372352"/>
          </a:xfrm>
          <a:prstGeom prst="rect">
            <a:avLst/>
          </a:prstGeom>
        </p:spPr>
      </p:pic>
    </p:spTree>
    <p:extLst>
      <p:ext uri="{BB962C8B-B14F-4D97-AF65-F5344CB8AC3E}">
        <p14:creationId xmlns:p14="http://schemas.microsoft.com/office/powerpoint/2010/main" val="3662202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a:xfrm>
            <a:off x="322811" y="348499"/>
            <a:ext cx="10515600" cy="615777"/>
          </a:xfrm>
        </p:spPr>
        <p:txBody>
          <a:bodyPr/>
          <a:lstStyle/>
          <a:p>
            <a:r>
              <a:rPr lang="en-US" dirty="0"/>
              <a:t>REACHING THE WORLD</a:t>
            </a:r>
          </a:p>
        </p:txBody>
      </p:sp>
      <p:sp>
        <p:nvSpPr>
          <p:cNvPr id="4" name="Content Placeholder 1">
            <a:extLst>
              <a:ext uri="{FF2B5EF4-FFF2-40B4-BE49-F238E27FC236}">
                <a16:creationId xmlns:a16="http://schemas.microsoft.com/office/drawing/2014/main" id="{61CA6801-530A-476C-8A30-C2FC465A514C}"/>
              </a:ext>
            </a:extLst>
          </p:cNvPr>
          <p:cNvSpPr>
            <a:spLocks noGrp="1"/>
          </p:cNvSpPr>
          <p:nvPr>
            <p:ph idx="1"/>
          </p:nvPr>
        </p:nvSpPr>
        <p:spPr>
          <a:xfrm>
            <a:off x="838200" y="1253330"/>
            <a:ext cx="10515600" cy="5361225"/>
          </a:xfrm>
        </p:spPr>
        <p:txBody>
          <a:bodyPr/>
          <a:lstStyle/>
          <a:p>
            <a:r>
              <a:rPr lang="en-US" sz="3200" dirty="0"/>
              <a:t>What are God’s desires and goals for mankind from Scripture?</a:t>
            </a:r>
          </a:p>
          <a:p>
            <a:r>
              <a:rPr lang="en-US" sz="3200" i="1" dirty="0"/>
              <a:t>1 Tim 2:4, 2 Peter 3:9, Habakkuk 2:3, 14; Isaiah 11:9, Rev 5:9, Rev 7:9, Matthew 22:36-40, Matthew 28:18-20, Matthew 16:18, Eph 4:11-13</a:t>
            </a:r>
          </a:p>
          <a:p>
            <a:endParaRPr lang="en-US" sz="3200" dirty="0"/>
          </a:p>
          <a:p>
            <a:r>
              <a:rPr lang="en-US" sz="3200" dirty="0"/>
              <a:t>What things keep us from engaging the different people groups around us?</a:t>
            </a:r>
          </a:p>
          <a:p>
            <a:r>
              <a:rPr lang="en-US" sz="3200" i="1" dirty="0"/>
              <a:t>Lack of Information, Lack of Urgency, Fear, Lack of Love and Compassion</a:t>
            </a:r>
          </a:p>
          <a:p>
            <a:endParaRPr lang="en-US" sz="3200" dirty="0"/>
          </a:p>
          <a:p>
            <a:endParaRPr lang="en-US" sz="3200" dirty="0"/>
          </a:p>
          <a:p>
            <a:endParaRPr lang="en-US" sz="3200" dirty="0"/>
          </a:p>
          <a:p>
            <a:endParaRPr lang="en-US" sz="3200" dirty="0"/>
          </a:p>
        </p:txBody>
      </p:sp>
    </p:spTree>
    <p:extLst>
      <p:ext uri="{BB962C8B-B14F-4D97-AF65-F5344CB8AC3E}">
        <p14:creationId xmlns:p14="http://schemas.microsoft.com/office/powerpoint/2010/main" val="3059887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diagram of a religious structure&#10;&#10;Description automatically generated">
            <a:extLst>
              <a:ext uri="{FF2B5EF4-FFF2-40B4-BE49-F238E27FC236}">
                <a16:creationId xmlns:a16="http://schemas.microsoft.com/office/drawing/2014/main" id="{CD4A1D44-2B64-89AD-2863-F264322B7F04}"/>
              </a:ext>
            </a:extLst>
          </p:cNvPr>
          <p:cNvPicPr>
            <a:picLocks noChangeAspect="1"/>
          </p:cNvPicPr>
          <p:nvPr/>
        </p:nvPicPr>
        <p:blipFill>
          <a:blip r:embed="rId3"/>
          <a:stretch>
            <a:fillRect/>
          </a:stretch>
        </p:blipFill>
        <p:spPr>
          <a:xfrm>
            <a:off x="-3011" y="-93518"/>
            <a:ext cx="12198022" cy="7045036"/>
          </a:xfrm>
          <a:prstGeom prst="rect">
            <a:avLst/>
          </a:prstGeom>
        </p:spPr>
      </p:pic>
    </p:spTree>
    <p:extLst>
      <p:ext uri="{BB962C8B-B14F-4D97-AF65-F5344CB8AC3E}">
        <p14:creationId xmlns:p14="http://schemas.microsoft.com/office/powerpoint/2010/main" val="3896496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diagram of a diagram&#10;&#10;Description automatically generated">
            <a:extLst>
              <a:ext uri="{FF2B5EF4-FFF2-40B4-BE49-F238E27FC236}">
                <a16:creationId xmlns:a16="http://schemas.microsoft.com/office/drawing/2014/main" id="{7CF4360B-365D-8273-65D7-DAD04E47FCE1}"/>
              </a:ext>
            </a:extLst>
          </p:cNvPr>
          <p:cNvPicPr>
            <a:picLocks noChangeAspect="1"/>
          </p:cNvPicPr>
          <p:nvPr/>
        </p:nvPicPr>
        <p:blipFill>
          <a:blip r:embed="rId3"/>
          <a:stretch>
            <a:fillRect/>
          </a:stretch>
        </p:blipFill>
        <p:spPr>
          <a:xfrm>
            <a:off x="0" y="-103971"/>
            <a:ext cx="12192000" cy="7065942"/>
          </a:xfrm>
          <a:prstGeom prst="rect">
            <a:avLst/>
          </a:prstGeom>
        </p:spPr>
      </p:pic>
    </p:spTree>
    <p:extLst>
      <p:ext uri="{BB962C8B-B14F-4D97-AF65-F5344CB8AC3E}">
        <p14:creationId xmlns:p14="http://schemas.microsoft.com/office/powerpoint/2010/main" val="41713063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diagram of a diagram of a church&#10;&#10;Description automatically generated">
            <a:extLst>
              <a:ext uri="{FF2B5EF4-FFF2-40B4-BE49-F238E27FC236}">
                <a16:creationId xmlns:a16="http://schemas.microsoft.com/office/drawing/2014/main" id="{2A1416ED-A5E6-EF48-0443-6CFE32812889}"/>
              </a:ext>
            </a:extLst>
          </p:cNvPr>
          <p:cNvPicPr>
            <a:picLocks noChangeAspect="1"/>
          </p:cNvPicPr>
          <p:nvPr/>
        </p:nvPicPr>
        <p:blipFill>
          <a:blip r:embed="rId3"/>
          <a:stretch>
            <a:fillRect/>
          </a:stretch>
        </p:blipFill>
        <p:spPr>
          <a:xfrm>
            <a:off x="1" y="-80941"/>
            <a:ext cx="12191998" cy="7019882"/>
          </a:xfrm>
          <a:prstGeom prst="rect">
            <a:avLst/>
          </a:prstGeom>
        </p:spPr>
      </p:pic>
    </p:spTree>
    <p:extLst>
      <p:ext uri="{BB962C8B-B14F-4D97-AF65-F5344CB8AC3E}">
        <p14:creationId xmlns:p14="http://schemas.microsoft.com/office/powerpoint/2010/main" val="14455305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a:xfrm>
            <a:off x="322811" y="348499"/>
            <a:ext cx="10515600" cy="615777"/>
          </a:xfrm>
        </p:spPr>
        <p:txBody>
          <a:bodyPr/>
          <a:lstStyle/>
          <a:p>
            <a:r>
              <a:rPr lang="en-US" dirty="0"/>
              <a:t>EXIT TO PARTNERSHIP</a:t>
            </a:r>
          </a:p>
        </p:txBody>
      </p:sp>
      <p:sp>
        <p:nvSpPr>
          <p:cNvPr id="4" name="Content Placeholder 1">
            <a:extLst>
              <a:ext uri="{FF2B5EF4-FFF2-40B4-BE49-F238E27FC236}">
                <a16:creationId xmlns:a16="http://schemas.microsoft.com/office/drawing/2014/main" id="{61CA6801-530A-476C-8A30-C2FC465A514C}"/>
              </a:ext>
            </a:extLst>
          </p:cNvPr>
          <p:cNvSpPr>
            <a:spLocks noGrp="1"/>
          </p:cNvSpPr>
          <p:nvPr>
            <p:ph idx="1"/>
          </p:nvPr>
        </p:nvSpPr>
        <p:spPr>
          <a:xfrm>
            <a:off x="424132" y="1869107"/>
            <a:ext cx="11343736" cy="2510387"/>
          </a:xfrm>
        </p:spPr>
        <p:txBody>
          <a:bodyPr/>
          <a:lstStyle/>
          <a:p>
            <a:r>
              <a:rPr lang="en-US" sz="3200" dirty="0"/>
              <a:t>Jesus’ activities </a:t>
            </a:r>
            <a:r>
              <a:rPr lang="en-US" sz="3200" u="sng" dirty="0">
                <a:solidFill>
                  <a:schemeClr val="tx2"/>
                </a:solidFill>
              </a:rPr>
              <a:t>intentionally</a:t>
            </a:r>
            <a:r>
              <a:rPr lang="en-US" sz="3200" dirty="0"/>
              <a:t> worked toward entrusting His “keys to the Kingdom” to human, Holy Spirit empowered, Christ-directed individuals, who He said would do </a:t>
            </a:r>
            <a:r>
              <a:rPr lang="en-US" sz="3200" u="sng" dirty="0">
                <a:solidFill>
                  <a:schemeClr val="tx2"/>
                </a:solidFill>
              </a:rPr>
              <a:t>“greater things”</a:t>
            </a:r>
            <a:r>
              <a:rPr lang="en-US" sz="3200" dirty="0">
                <a:solidFill>
                  <a:schemeClr val="tx2"/>
                </a:solidFill>
              </a:rPr>
              <a:t> </a:t>
            </a:r>
            <a:r>
              <a:rPr lang="en-US" sz="3200" dirty="0"/>
              <a:t>than He could during His thirty-three years as an individual incarnate human.</a:t>
            </a:r>
          </a:p>
        </p:txBody>
      </p:sp>
    </p:spTree>
    <p:extLst>
      <p:ext uri="{BB962C8B-B14F-4D97-AF65-F5344CB8AC3E}">
        <p14:creationId xmlns:p14="http://schemas.microsoft.com/office/powerpoint/2010/main" val="39165625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a:xfrm>
            <a:off x="322810" y="348499"/>
            <a:ext cx="11612515" cy="615777"/>
          </a:xfrm>
        </p:spPr>
        <p:txBody>
          <a:bodyPr/>
          <a:lstStyle/>
          <a:p>
            <a:r>
              <a:rPr lang="en-US" dirty="0"/>
              <a:t>HOW EXIT SHOULD SHAPE YOUR STRATEGY</a:t>
            </a:r>
          </a:p>
        </p:txBody>
      </p:sp>
      <p:sp>
        <p:nvSpPr>
          <p:cNvPr id="4" name="Content Placeholder 1">
            <a:extLst>
              <a:ext uri="{FF2B5EF4-FFF2-40B4-BE49-F238E27FC236}">
                <a16:creationId xmlns:a16="http://schemas.microsoft.com/office/drawing/2014/main" id="{61CA6801-530A-476C-8A30-C2FC465A514C}"/>
              </a:ext>
            </a:extLst>
          </p:cNvPr>
          <p:cNvSpPr>
            <a:spLocks noGrp="1"/>
          </p:cNvSpPr>
          <p:nvPr>
            <p:ph idx="1"/>
          </p:nvPr>
        </p:nvSpPr>
        <p:spPr>
          <a:xfrm>
            <a:off x="424132" y="1253329"/>
            <a:ext cx="11343736" cy="5256171"/>
          </a:xfrm>
        </p:spPr>
        <p:txBody>
          <a:bodyPr/>
          <a:lstStyle/>
          <a:p>
            <a:pPr marL="457200" indent="-457200">
              <a:buFont typeface="Arial" panose="020B0604020202020204" pitchFamily="34" charset="0"/>
              <a:buChar char="•"/>
            </a:pPr>
            <a:r>
              <a:rPr lang="en-US" sz="3200" dirty="0"/>
              <a:t>Disciple to identify and equip faithful disciples into church planters and leaders in a way that can reproduce and multiply into others.</a:t>
            </a:r>
          </a:p>
          <a:p>
            <a:pPr marL="457200" indent="-457200">
              <a:buFont typeface="Arial" panose="020B0604020202020204" pitchFamily="34" charset="0"/>
              <a:buChar char="•"/>
            </a:pPr>
            <a:r>
              <a:rPr lang="en-US" sz="3200" dirty="0"/>
              <a:t>Mix group teaching with relational time to model and observe the disciples in their homes and ministries.</a:t>
            </a:r>
          </a:p>
          <a:p>
            <a:pPr marL="457200" indent="-457200">
              <a:buFont typeface="Arial" panose="020B0604020202020204" pitchFamily="34" charset="0"/>
              <a:buChar char="•"/>
            </a:pPr>
            <a:r>
              <a:rPr lang="en-US" sz="3200" dirty="0"/>
              <a:t>Structure your training times to model Christ’s interactions. Implement Jesus’ process of imparting vision and passion, providing care, modeling new teaching, and delegating Kingdom tasks with the expectation of accountability.</a:t>
            </a:r>
          </a:p>
        </p:txBody>
      </p:sp>
    </p:spTree>
    <p:extLst>
      <p:ext uri="{BB962C8B-B14F-4D97-AF65-F5344CB8AC3E}">
        <p14:creationId xmlns:p14="http://schemas.microsoft.com/office/powerpoint/2010/main" val="49604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
            <a:extLst>
              <a:ext uri="{FF2B5EF4-FFF2-40B4-BE49-F238E27FC236}">
                <a16:creationId xmlns:a16="http://schemas.microsoft.com/office/drawing/2014/main" id="{61CA6801-530A-476C-8A30-C2FC465A514C}"/>
              </a:ext>
            </a:extLst>
          </p:cNvPr>
          <p:cNvSpPr>
            <a:spLocks noGrp="1"/>
          </p:cNvSpPr>
          <p:nvPr>
            <p:ph idx="1"/>
          </p:nvPr>
        </p:nvSpPr>
        <p:spPr>
          <a:xfrm>
            <a:off x="424132" y="1253330"/>
            <a:ext cx="11343736" cy="4640394"/>
          </a:xfrm>
        </p:spPr>
        <p:txBody>
          <a:bodyPr/>
          <a:lstStyle/>
          <a:p>
            <a:pPr marL="457200" indent="-457200">
              <a:buFont typeface="Arial" panose="020B0604020202020204" pitchFamily="34" charset="0"/>
              <a:buChar char="•"/>
            </a:pPr>
            <a:r>
              <a:rPr lang="en-US" sz="3200" dirty="0"/>
              <a:t>Really get to know and invest those who the Lord brings to “come and be” with you.</a:t>
            </a:r>
          </a:p>
          <a:p>
            <a:pPr marL="457200" indent="-457200">
              <a:buFont typeface="Arial" panose="020B0604020202020204" pitchFamily="34" charset="0"/>
              <a:buChar char="•"/>
            </a:pPr>
            <a:r>
              <a:rPr lang="en-US" sz="3200" dirty="0"/>
              <a:t>Develop leaders holistically – not only knowledge, church planting, and Kingdom tasks, but also love for God and others and a transformed life and character.</a:t>
            </a:r>
          </a:p>
          <a:p>
            <a:pPr marL="457200" indent="-457200">
              <a:buFont typeface="Arial" panose="020B0604020202020204" pitchFamily="34" charset="0"/>
              <a:buChar char="•"/>
            </a:pPr>
            <a:r>
              <a:rPr lang="en-US" sz="3200" dirty="0"/>
              <a:t>Use Scripture, not tradition, as your basis for orthodoxy, orthopraxy, and methodology.  Ask questions to draw disciples back to Scripture.</a:t>
            </a:r>
          </a:p>
          <a:p>
            <a:pPr marL="457200" indent="-457200">
              <a:buFont typeface="Arial" panose="020B0604020202020204" pitchFamily="34" charset="0"/>
              <a:buChar char="•"/>
            </a:pPr>
            <a:r>
              <a:rPr lang="en-US" sz="3200" dirty="0"/>
              <a:t>Expect abiding obedience to Christ and His Word.</a:t>
            </a:r>
          </a:p>
        </p:txBody>
      </p:sp>
      <p:sp>
        <p:nvSpPr>
          <p:cNvPr id="7" name="Title 2">
            <a:extLst>
              <a:ext uri="{FF2B5EF4-FFF2-40B4-BE49-F238E27FC236}">
                <a16:creationId xmlns:a16="http://schemas.microsoft.com/office/drawing/2014/main" id="{DCF02D06-FAC5-755D-0136-9074C90E825D}"/>
              </a:ext>
            </a:extLst>
          </p:cNvPr>
          <p:cNvSpPr>
            <a:spLocks noGrp="1"/>
          </p:cNvSpPr>
          <p:nvPr>
            <p:ph type="title"/>
          </p:nvPr>
        </p:nvSpPr>
        <p:spPr>
          <a:xfrm>
            <a:off x="322810" y="348499"/>
            <a:ext cx="11612515" cy="615777"/>
          </a:xfrm>
        </p:spPr>
        <p:txBody>
          <a:bodyPr/>
          <a:lstStyle/>
          <a:p>
            <a:r>
              <a:rPr lang="en-US" dirty="0"/>
              <a:t>HOW EXIT SHOULD SHAPE YOUR STRATEGY</a:t>
            </a:r>
          </a:p>
        </p:txBody>
      </p:sp>
    </p:spTree>
    <p:extLst>
      <p:ext uri="{BB962C8B-B14F-4D97-AF65-F5344CB8AC3E}">
        <p14:creationId xmlns:p14="http://schemas.microsoft.com/office/powerpoint/2010/main" val="3792499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a:xfrm>
            <a:off x="322811" y="348499"/>
            <a:ext cx="10515600" cy="615777"/>
          </a:xfrm>
        </p:spPr>
        <p:txBody>
          <a:bodyPr/>
          <a:lstStyle/>
          <a:p>
            <a:r>
              <a:rPr lang="en-US" dirty="0"/>
              <a:t>EXIT </a:t>
            </a:r>
            <a:r>
              <a:rPr lang="en-US"/>
              <a:t>TO PARTNERSHIP</a:t>
            </a:r>
            <a:endParaRPr lang="en-US" dirty="0"/>
          </a:p>
        </p:txBody>
      </p:sp>
      <p:sp>
        <p:nvSpPr>
          <p:cNvPr id="4" name="Content Placeholder 1">
            <a:extLst>
              <a:ext uri="{FF2B5EF4-FFF2-40B4-BE49-F238E27FC236}">
                <a16:creationId xmlns:a16="http://schemas.microsoft.com/office/drawing/2014/main" id="{61CA6801-530A-476C-8A30-C2FC465A514C}"/>
              </a:ext>
            </a:extLst>
          </p:cNvPr>
          <p:cNvSpPr>
            <a:spLocks noGrp="1"/>
          </p:cNvSpPr>
          <p:nvPr>
            <p:ph idx="1"/>
          </p:nvPr>
        </p:nvSpPr>
        <p:spPr>
          <a:xfrm>
            <a:off x="671252" y="1170206"/>
            <a:ext cx="10849495" cy="5256170"/>
          </a:xfrm>
        </p:spPr>
        <p:txBody>
          <a:bodyPr/>
          <a:lstStyle/>
          <a:p>
            <a:r>
              <a:rPr lang="en-US" sz="3600" u="sng" dirty="0"/>
              <a:t>Introspective Questions</a:t>
            </a:r>
            <a:endParaRPr lang="en-US" sz="3600" b="0" dirty="0"/>
          </a:p>
          <a:p>
            <a:endParaRPr lang="en-US" sz="3600" dirty="0"/>
          </a:p>
          <a:p>
            <a:r>
              <a:rPr lang="en-US" sz="3600" dirty="0"/>
              <a:t>What changes to strategy do I need to begin implementing to be ready for my exit?</a:t>
            </a:r>
          </a:p>
          <a:p>
            <a:endParaRPr lang="en-US" sz="3600" dirty="0"/>
          </a:p>
          <a:p>
            <a:r>
              <a:rPr lang="en-US" sz="3600" dirty="0"/>
              <a:t>How do I train disciples to also leave lasting Kingdom impact that is empowered and not hindered by me or them?</a:t>
            </a:r>
          </a:p>
        </p:txBody>
      </p:sp>
    </p:spTree>
    <p:extLst>
      <p:ext uri="{BB962C8B-B14F-4D97-AF65-F5344CB8AC3E}">
        <p14:creationId xmlns:p14="http://schemas.microsoft.com/office/powerpoint/2010/main" val="1681204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a:xfrm>
            <a:off x="322811" y="348499"/>
            <a:ext cx="10515600" cy="615777"/>
          </a:xfrm>
        </p:spPr>
        <p:txBody>
          <a:bodyPr/>
          <a:lstStyle/>
          <a:p>
            <a:r>
              <a:rPr lang="en-US" dirty="0"/>
              <a:t>The Big Picture</a:t>
            </a:r>
          </a:p>
        </p:txBody>
      </p:sp>
      <p:sp>
        <p:nvSpPr>
          <p:cNvPr id="4" name="Content Placeholder 1">
            <a:extLst>
              <a:ext uri="{FF2B5EF4-FFF2-40B4-BE49-F238E27FC236}">
                <a16:creationId xmlns:a16="http://schemas.microsoft.com/office/drawing/2014/main" id="{61CA6801-530A-476C-8A30-C2FC465A514C}"/>
              </a:ext>
            </a:extLst>
          </p:cNvPr>
          <p:cNvSpPr>
            <a:spLocks noGrp="1"/>
          </p:cNvSpPr>
          <p:nvPr>
            <p:ph idx="1"/>
          </p:nvPr>
        </p:nvSpPr>
        <p:spPr>
          <a:xfrm>
            <a:off x="577970" y="1253331"/>
            <a:ext cx="11343736" cy="4351338"/>
          </a:xfrm>
        </p:spPr>
        <p:txBody>
          <a:bodyPr/>
          <a:lstStyle/>
          <a:p>
            <a:r>
              <a:rPr lang="en-US" sz="3200" dirty="0"/>
              <a:t>Everything you think of doing or trying in ministry to engage, make disciples, and plant churches among your focus peoples and places should be </a:t>
            </a:r>
            <a:r>
              <a:rPr lang="en-US" sz="3200" u="sng" dirty="0">
                <a:solidFill>
                  <a:schemeClr val="accent2"/>
                </a:solidFill>
              </a:rPr>
              <a:t>evaluated</a:t>
            </a:r>
            <a:r>
              <a:rPr lang="en-US" sz="3200" dirty="0"/>
              <a:t> considering the two ends of the </a:t>
            </a:r>
            <a:r>
              <a:rPr lang="en-US" sz="3200" dirty="0" err="1"/>
              <a:t>Mtask</a:t>
            </a:r>
            <a:r>
              <a:rPr lang="en-US" sz="3200" dirty="0"/>
              <a:t>: </a:t>
            </a:r>
            <a:r>
              <a:rPr lang="en-US" sz="3200" u="sng" dirty="0">
                <a:solidFill>
                  <a:schemeClr val="accent2"/>
                </a:solidFill>
              </a:rPr>
              <a:t>Entry</a:t>
            </a:r>
            <a:r>
              <a:rPr lang="en-US" sz="3200" dirty="0"/>
              <a:t> and </a:t>
            </a:r>
            <a:r>
              <a:rPr lang="en-US" sz="3200" u="sng" dirty="0">
                <a:solidFill>
                  <a:schemeClr val="accent2"/>
                </a:solidFill>
              </a:rPr>
              <a:t>Exit</a:t>
            </a:r>
            <a:r>
              <a:rPr lang="en-US" sz="3200" dirty="0"/>
              <a:t>.  </a:t>
            </a:r>
          </a:p>
          <a:p>
            <a:endParaRPr lang="en-US" sz="3200" dirty="0"/>
          </a:p>
        </p:txBody>
      </p:sp>
    </p:spTree>
    <p:extLst>
      <p:ext uri="{BB962C8B-B14F-4D97-AF65-F5344CB8AC3E}">
        <p14:creationId xmlns:p14="http://schemas.microsoft.com/office/powerpoint/2010/main" val="16015007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4D1C9271-2C94-49E8-844F-F4F8F64EC6D6}"/>
              </a:ext>
            </a:extLst>
          </p:cNvPr>
          <p:cNvPicPr>
            <a:picLocks noChangeAspect="1"/>
          </p:cNvPicPr>
          <p:nvPr/>
        </p:nvPicPr>
        <p:blipFill>
          <a:blip r:embed="rId2"/>
          <a:stretch>
            <a:fillRect/>
          </a:stretch>
        </p:blipFill>
        <p:spPr>
          <a:xfrm>
            <a:off x="0" y="0"/>
            <a:ext cx="12192000" cy="6858000"/>
          </a:xfrm>
          <a:prstGeom prst="rect">
            <a:avLst/>
          </a:prstGeom>
        </p:spPr>
      </p:pic>
      <p:sp>
        <p:nvSpPr>
          <p:cNvPr id="2" name="Oval 1">
            <a:extLst>
              <a:ext uri="{FF2B5EF4-FFF2-40B4-BE49-F238E27FC236}">
                <a16:creationId xmlns:a16="http://schemas.microsoft.com/office/drawing/2014/main" id="{1B8D9061-46B6-4883-BACB-661FBC7F65EE}"/>
              </a:ext>
            </a:extLst>
          </p:cNvPr>
          <p:cNvSpPr/>
          <p:nvPr/>
        </p:nvSpPr>
        <p:spPr>
          <a:xfrm>
            <a:off x="7346026" y="257692"/>
            <a:ext cx="1995055" cy="1978429"/>
          </a:xfrm>
          <a:prstGeom prst="ellipse">
            <a:avLst/>
          </a:prstGeom>
          <a:noFill/>
          <a:ln w="76200">
            <a:solidFill>
              <a:srgbClr val="B839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rrow: Right 2">
            <a:extLst>
              <a:ext uri="{FF2B5EF4-FFF2-40B4-BE49-F238E27FC236}">
                <a16:creationId xmlns:a16="http://schemas.microsoft.com/office/drawing/2014/main" id="{7E565492-FED9-4A63-B293-D4AA9C11010F}"/>
              </a:ext>
            </a:extLst>
          </p:cNvPr>
          <p:cNvSpPr/>
          <p:nvPr/>
        </p:nvSpPr>
        <p:spPr>
          <a:xfrm>
            <a:off x="5700106" y="806331"/>
            <a:ext cx="1645920" cy="881149"/>
          </a:xfrm>
          <a:prstGeom prst="rightArrow">
            <a:avLst/>
          </a:prstGeom>
          <a:solidFill>
            <a:srgbClr val="B8394B"/>
          </a:solidFill>
          <a:ln w="28575">
            <a:solidFill>
              <a:srgbClr val="1B36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2">
            <a:extLst>
              <a:ext uri="{FF2B5EF4-FFF2-40B4-BE49-F238E27FC236}">
                <a16:creationId xmlns:a16="http://schemas.microsoft.com/office/drawing/2014/main" id="{AA2F8A9A-E4D0-4193-8AC6-356D5279A68F}"/>
              </a:ext>
            </a:extLst>
          </p:cNvPr>
          <p:cNvSpPr txBox="1">
            <a:spLocks/>
          </p:cNvSpPr>
          <p:nvPr/>
        </p:nvSpPr>
        <p:spPr>
          <a:xfrm>
            <a:off x="397625" y="1013835"/>
            <a:ext cx="4315691" cy="1222286"/>
          </a:xfrm>
          <a:prstGeom prst="rect">
            <a:avLst/>
          </a:prstGeom>
        </p:spPr>
        <p:txBody>
          <a:bodyPr/>
          <a:lstStyle>
            <a:lvl1pPr algn="l" defTabSz="914400" rtl="0" eaLnBrk="1" latinLnBrk="0" hangingPunct="1">
              <a:lnSpc>
                <a:spcPct val="90000"/>
              </a:lnSpc>
              <a:spcBef>
                <a:spcPct val="0"/>
              </a:spcBef>
              <a:buNone/>
              <a:defRPr sz="4000" b="1" kern="1200">
                <a:solidFill>
                  <a:schemeClr val="bg1"/>
                </a:solidFill>
                <a:latin typeface="Azo Sans" panose="020B0603030303020204" pitchFamily="34" charset="77"/>
                <a:ea typeface="+mj-ea"/>
                <a:cs typeface="+mj-cs"/>
              </a:defRPr>
            </a:lvl1pPr>
          </a:lstStyle>
          <a:p>
            <a:r>
              <a:rPr lang="en-US" dirty="0"/>
              <a:t>EVANGELISM</a:t>
            </a:r>
          </a:p>
        </p:txBody>
      </p:sp>
      <p:sp>
        <p:nvSpPr>
          <p:cNvPr id="4" name="Rectangle 3">
            <a:extLst>
              <a:ext uri="{FF2B5EF4-FFF2-40B4-BE49-F238E27FC236}">
                <a16:creationId xmlns:a16="http://schemas.microsoft.com/office/drawing/2014/main" id="{29BE39BB-68C9-46B6-AC37-68C2388D05FF}"/>
              </a:ext>
            </a:extLst>
          </p:cNvPr>
          <p:cNvSpPr/>
          <p:nvPr/>
        </p:nvSpPr>
        <p:spPr>
          <a:xfrm>
            <a:off x="365760" y="2236121"/>
            <a:ext cx="3108960" cy="2385759"/>
          </a:xfrm>
          <a:prstGeom prst="rect">
            <a:avLst/>
          </a:prstGeom>
          <a:solidFill>
            <a:srgbClr val="093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787999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a:xfrm>
            <a:off x="322811" y="348499"/>
            <a:ext cx="10515600" cy="615777"/>
          </a:xfrm>
        </p:spPr>
        <p:txBody>
          <a:bodyPr/>
          <a:lstStyle/>
          <a:p>
            <a:r>
              <a:rPr lang="en-US" dirty="0"/>
              <a:t>EVANGELISM</a:t>
            </a:r>
          </a:p>
        </p:txBody>
      </p:sp>
      <p:sp>
        <p:nvSpPr>
          <p:cNvPr id="4" name="Content Placeholder 1">
            <a:extLst>
              <a:ext uri="{FF2B5EF4-FFF2-40B4-BE49-F238E27FC236}">
                <a16:creationId xmlns:a16="http://schemas.microsoft.com/office/drawing/2014/main" id="{61CA6801-530A-476C-8A30-C2FC465A514C}"/>
              </a:ext>
            </a:extLst>
          </p:cNvPr>
          <p:cNvSpPr>
            <a:spLocks noGrp="1"/>
          </p:cNvSpPr>
          <p:nvPr>
            <p:ph idx="1"/>
          </p:nvPr>
        </p:nvSpPr>
        <p:spPr>
          <a:xfrm>
            <a:off x="838200" y="1253330"/>
            <a:ext cx="10515600" cy="5388101"/>
          </a:xfrm>
        </p:spPr>
        <p:txBody>
          <a:bodyPr/>
          <a:lstStyle/>
          <a:p>
            <a:r>
              <a:rPr lang="en-US" sz="3200" dirty="0"/>
              <a:t>THREE KEY DIAGNOSTIC QUESTIONS:</a:t>
            </a:r>
          </a:p>
          <a:p>
            <a:pPr marL="457200" indent="-457200">
              <a:buFont typeface="Arial" panose="020B0604020202020204" pitchFamily="34" charset="0"/>
              <a:buChar char="•"/>
            </a:pPr>
            <a:r>
              <a:rPr lang="en-US" sz="3200" dirty="0"/>
              <a:t>What? </a:t>
            </a:r>
          </a:p>
          <a:p>
            <a:pPr marL="1143000" lvl="1" indent="-457200"/>
            <a:r>
              <a:rPr lang="en-US" sz="2800" dirty="0"/>
              <a:t>What is the gospel? (Does your presentation contain all of it?  What are you saying?)</a:t>
            </a:r>
          </a:p>
          <a:p>
            <a:pPr marL="457200" indent="-457200">
              <a:buFont typeface="Arial" panose="020B0604020202020204" pitchFamily="34" charset="0"/>
              <a:buChar char="•"/>
            </a:pPr>
            <a:r>
              <a:rPr lang="en-US" sz="3200" dirty="0"/>
              <a:t>How? </a:t>
            </a:r>
          </a:p>
          <a:p>
            <a:pPr marL="1143000" lvl="1" indent="-457200"/>
            <a:r>
              <a:rPr lang="en-US" sz="2800" dirty="0"/>
              <a:t>How does the gospel come across?  How is the inner life and attitude of the proclaimer?</a:t>
            </a:r>
          </a:p>
          <a:p>
            <a:pPr marL="1143000" lvl="1" indent="-457200"/>
            <a:r>
              <a:rPr lang="en-US" sz="2800" dirty="0"/>
              <a:t>How was the response?</a:t>
            </a:r>
          </a:p>
          <a:p>
            <a:pPr marL="457200" indent="-457200">
              <a:buFont typeface="Arial" panose="020B0604020202020204" pitchFamily="34" charset="0"/>
              <a:buChar char="•"/>
            </a:pPr>
            <a:r>
              <a:rPr lang="en-US" sz="3200" dirty="0"/>
              <a:t>When? </a:t>
            </a:r>
          </a:p>
          <a:p>
            <a:pPr marL="1143000" lvl="1" indent="-457200"/>
            <a:r>
              <a:rPr lang="en-US" sz="2800" dirty="0"/>
              <a:t>When do you follow up?</a:t>
            </a:r>
          </a:p>
        </p:txBody>
      </p:sp>
    </p:spTree>
    <p:extLst>
      <p:ext uri="{BB962C8B-B14F-4D97-AF65-F5344CB8AC3E}">
        <p14:creationId xmlns:p14="http://schemas.microsoft.com/office/powerpoint/2010/main" val="2349434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a:xfrm>
            <a:off x="322811" y="348499"/>
            <a:ext cx="10515600" cy="615777"/>
          </a:xfrm>
        </p:spPr>
        <p:txBody>
          <a:bodyPr/>
          <a:lstStyle/>
          <a:p>
            <a:r>
              <a:rPr lang="en-US" dirty="0"/>
              <a:t>REACHING YOUR NEIGHBOR</a:t>
            </a:r>
          </a:p>
        </p:txBody>
      </p:sp>
      <p:sp>
        <p:nvSpPr>
          <p:cNvPr id="4" name="Content Placeholder 1">
            <a:extLst>
              <a:ext uri="{FF2B5EF4-FFF2-40B4-BE49-F238E27FC236}">
                <a16:creationId xmlns:a16="http://schemas.microsoft.com/office/drawing/2014/main" id="{61CA6801-530A-476C-8A30-C2FC465A514C}"/>
              </a:ext>
            </a:extLst>
          </p:cNvPr>
          <p:cNvSpPr>
            <a:spLocks noGrp="1"/>
          </p:cNvSpPr>
          <p:nvPr>
            <p:ph idx="1"/>
          </p:nvPr>
        </p:nvSpPr>
        <p:spPr>
          <a:xfrm>
            <a:off x="838200" y="1253331"/>
            <a:ext cx="10515600" cy="4351338"/>
          </a:xfrm>
        </p:spPr>
        <p:txBody>
          <a:bodyPr/>
          <a:lstStyle/>
          <a:p>
            <a:r>
              <a:rPr lang="en-US" sz="3600" b="0" dirty="0"/>
              <a:t>“And He made from one man every nation of mankind to live on all the face of the earth, having determined their appointed times and the boundaries of their habitation, that they would seek God, if perhaps they might grope for Him and find Him, though He is not far from each one of us;” (Acts 17:26-27 NASB)</a:t>
            </a:r>
          </a:p>
        </p:txBody>
      </p:sp>
    </p:spTree>
    <p:extLst>
      <p:ext uri="{BB962C8B-B14F-4D97-AF65-F5344CB8AC3E}">
        <p14:creationId xmlns:p14="http://schemas.microsoft.com/office/powerpoint/2010/main" val="21082424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a:xfrm>
            <a:off x="322811" y="348499"/>
            <a:ext cx="10515600" cy="615777"/>
          </a:xfrm>
        </p:spPr>
        <p:txBody>
          <a:bodyPr/>
          <a:lstStyle/>
          <a:p>
            <a:r>
              <a:rPr lang="en-US" dirty="0"/>
              <a:t>EVANGELISM</a:t>
            </a:r>
          </a:p>
        </p:txBody>
      </p:sp>
      <p:sp>
        <p:nvSpPr>
          <p:cNvPr id="4" name="Content Placeholder 1">
            <a:extLst>
              <a:ext uri="{FF2B5EF4-FFF2-40B4-BE49-F238E27FC236}">
                <a16:creationId xmlns:a16="http://schemas.microsoft.com/office/drawing/2014/main" id="{61CA6801-530A-476C-8A30-C2FC465A514C}"/>
              </a:ext>
            </a:extLst>
          </p:cNvPr>
          <p:cNvSpPr>
            <a:spLocks noGrp="1"/>
          </p:cNvSpPr>
          <p:nvPr>
            <p:ph idx="1"/>
          </p:nvPr>
        </p:nvSpPr>
        <p:spPr>
          <a:xfrm>
            <a:off x="838200" y="964276"/>
            <a:ext cx="10515600" cy="5604669"/>
          </a:xfrm>
        </p:spPr>
        <p:txBody>
          <a:bodyPr/>
          <a:lstStyle/>
          <a:p>
            <a:r>
              <a:rPr lang="en-US" sz="3200" u="sng" dirty="0"/>
              <a:t>WHAT?</a:t>
            </a:r>
            <a:r>
              <a:rPr lang="en-US" sz="3200" dirty="0"/>
              <a:t> - </a:t>
            </a:r>
            <a:r>
              <a:rPr lang="en-US" dirty="0"/>
              <a:t>Read the 4 Pauline “According to my Gospel” statements and their context.  Then answer the questions using these and other passages : </a:t>
            </a:r>
          </a:p>
          <a:p>
            <a:r>
              <a:rPr lang="en-US" i="1" dirty="0"/>
              <a:t>(Romans 2:16, 2 Tim 2:8, Rom 16:25-27, 1 Tim 1:9-11)</a:t>
            </a:r>
          </a:p>
          <a:p>
            <a:pPr marL="514350" indent="-514350">
              <a:buFont typeface="+mj-lt"/>
              <a:buAutoNum type="arabicPeriod"/>
            </a:pPr>
            <a:r>
              <a:rPr lang="en-US" dirty="0"/>
              <a:t>What elements make up a complete gospel presentation?</a:t>
            </a:r>
          </a:p>
          <a:p>
            <a:pPr marL="514350" indent="-514350">
              <a:buFont typeface="+mj-lt"/>
              <a:buAutoNum type="arabicPeriod"/>
            </a:pPr>
            <a:r>
              <a:rPr lang="en-US" dirty="0"/>
              <a:t>What’s the good news element of the “Good News (Gospel)”?</a:t>
            </a:r>
          </a:p>
          <a:p>
            <a:pPr marL="514350" indent="-514350">
              <a:buFont typeface="+mj-lt"/>
              <a:buAutoNum type="arabicPeriod"/>
            </a:pPr>
            <a:r>
              <a:rPr lang="en-US" dirty="0"/>
              <a:t>Which elements must the proclaimer definitely present as primary (i.e. before the others)?</a:t>
            </a:r>
          </a:p>
          <a:p>
            <a:pPr marL="514350" indent="-514350">
              <a:buFont typeface="+mj-lt"/>
              <a:buAutoNum type="arabicPeriod"/>
            </a:pPr>
            <a:r>
              <a:rPr lang="en-US" dirty="0"/>
              <a:t>If the proclaimer is short on time, what elements are the most important to hit initially?</a:t>
            </a:r>
            <a:endParaRPr lang="en-US" sz="3200" dirty="0"/>
          </a:p>
        </p:txBody>
      </p:sp>
    </p:spTree>
    <p:extLst>
      <p:ext uri="{BB962C8B-B14F-4D97-AF65-F5344CB8AC3E}">
        <p14:creationId xmlns:p14="http://schemas.microsoft.com/office/powerpoint/2010/main" val="8865162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a:xfrm>
            <a:off x="322811" y="348499"/>
            <a:ext cx="10515600" cy="615777"/>
          </a:xfrm>
        </p:spPr>
        <p:txBody>
          <a:bodyPr/>
          <a:lstStyle/>
          <a:p>
            <a:r>
              <a:rPr lang="en-US" dirty="0"/>
              <a:t>EVANGELISM</a:t>
            </a:r>
          </a:p>
        </p:txBody>
      </p:sp>
      <p:sp>
        <p:nvSpPr>
          <p:cNvPr id="4" name="Content Placeholder 1">
            <a:extLst>
              <a:ext uri="{FF2B5EF4-FFF2-40B4-BE49-F238E27FC236}">
                <a16:creationId xmlns:a16="http://schemas.microsoft.com/office/drawing/2014/main" id="{61CA6801-530A-476C-8A30-C2FC465A514C}"/>
              </a:ext>
            </a:extLst>
          </p:cNvPr>
          <p:cNvSpPr>
            <a:spLocks noGrp="1"/>
          </p:cNvSpPr>
          <p:nvPr>
            <p:ph idx="1"/>
          </p:nvPr>
        </p:nvSpPr>
        <p:spPr>
          <a:xfrm>
            <a:off x="838200" y="1253331"/>
            <a:ext cx="10515600" cy="5051216"/>
          </a:xfrm>
        </p:spPr>
        <p:txBody>
          <a:bodyPr/>
          <a:lstStyle/>
          <a:p>
            <a:r>
              <a:rPr lang="en-US" sz="3200" u="sng" dirty="0"/>
              <a:t>HOW?</a:t>
            </a:r>
          </a:p>
          <a:p>
            <a:r>
              <a:rPr lang="en-US" i="1" dirty="0"/>
              <a:t>Read 1 Cor 1:17, 1 Cor 2:1-5, 1 </a:t>
            </a:r>
            <a:r>
              <a:rPr lang="en-US" i="1" dirty="0" err="1"/>
              <a:t>Thess</a:t>
            </a:r>
            <a:r>
              <a:rPr lang="en-US" i="1" dirty="0"/>
              <a:t> 1:5-10, 1 </a:t>
            </a:r>
            <a:r>
              <a:rPr lang="en-US" i="1" dirty="0" err="1"/>
              <a:t>Thess</a:t>
            </a:r>
            <a:r>
              <a:rPr lang="en-US" i="1" dirty="0"/>
              <a:t> 2:1-13.</a:t>
            </a:r>
          </a:p>
          <a:p>
            <a:pPr marL="514350" indent="-514350">
              <a:buFont typeface="+mj-lt"/>
              <a:buAutoNum type="arabicPeriod"/>
            </a:pPr>
            <a:r>
              <a:rPr lang="en-US" dirty="0"/>
              <a:t>What are Paul’s inner attitudes?</a:t>
            </a:r>
          </a:p>
          <a:p>
            <a:pPr marL="514350" indent="-514350">
              <a:buFont typeface="+mj-lt"/>
              <a:buAutoNum type="arabicPeriod"/>
            </a:pPr>
            <a:r>
              <a:rPr lang="en-US" dirty="0"/>
              <a:t>What are Paul’s reasons for being this way?</a:t>
            </a:r>
          </a:p>
          <a:p>
            <a:pPr marL="514350" indent="-514350">
              <a:buFont typeface="+mj-lt"/>
              <a:buAutoNum type="arabicPeriod"/>
            </a:pPr>
            <a:r>
              <a:rPr lang="en-US" dirty="0"/>
              <a:t>What key principles about the inner life, attitude and outward demeanor of the witness/proclaimer do we learn from Paul’s example?</a:t>
            </a:r>
          </a:p>
        </p:txBody>
      </p:sp>
    </p:spTree>
    <p:extLst>
      <p:ext uri="{BB962C8B-B14F-4D97-AF65-F5344CB8AC3E}">
        <p14:creationId xmlns:p14="http://schemas.microsoft.com/office/powerpoint/2010/main" val="36018956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4D1C9271-2C94-49E8-844F-F4F8F64EC6D6}"/>
              </a:ext>
            </a:extLst>
          </p:cNvPr>
          <p:cNvPicPr>
            <a:picLocks noChangeAspect="1"/>
          </p:cNvPicPr>
          <p:nvPr/>
        </p:nvPicPr>
        <p:blipFill>
          <a:blip r:embed="rId2"/>
          <a:stretch>
            <a:fillRect/>
          </a:stretch>
        </p:blipFill>
        <p:spPr>
          <a:xfrm>
            <a:off x="0" y="0"/>
            <a:ext cx="12192000" cy="6858000"/>
          </a:xfrm>
          <a:prstGeom prst="rect">
            <a:avLst/>
          </a:prstGeom>
        </p:spPr>
      </p:pic>
      <p:sp>
        <p:nvSpPr>
          <p:cNvPr id="2" name="Oval 1">
            <a:extLst>
              <a:ext uri="{FF2B5EF4-FFF2-40B4-BE49-F238E27FC236}">
                <a16:creationId xmlns:a16="http://schemas.microsoft.com/office/drawing/2014/main" id="{1B8D9061-46B6-4883-BACB-661FBC7F65EE}"/>
              </a:ext>
            </a:extLst>
          </p:cNvPr>
          <p:cNvSpPr/>
          <p:nvPr/>
        </p:nvSpPr>
        <p:spPr>
          <a:xfrm>
            <a:off x="9143656" y="1195327"/>
            <a:ext cx="1995055" cy="1978429"/>
          </a:xfrm>
          <a:prstGeom prst="ellipse">
            <a:avLst/>
          </a:prstGeom>
          <a:noFill/>
          <a:ln w="76200">
            <a:solidFill>
              <a:srgbClr val="B839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rrow: Right 2">
            <a:extLst>
              <a:ext uri="{FF2B5EF4-FFF2-40B4-BE49-F238E27FC236}">
                <a16:creationId xmlns:a16="http://schemas.microsoft.com/office/drawing/2014/main" id="{7E565492-FED9-4A63-B293-D4AA9C11010F}"/>
              </a:ext>
            </a:extLst>
          </p:cNvPr>
          <p:cNvSpPr/>
          <p:nvPr/>
        </p:nvSpPr>
        <p:spPr>
          <a:xfrm>
            <a:off x="7497736" y="1743966"/>
            <a:ext cx="1645920" cy="881149"/>
          </a:xfrm>
          <a:prstGeom prst="rightArrow">
            <a:avLst/>
          </a:prstGeom>
          <a:solidFill>
            <a:srgbClr val="B8394B"/>
          </a:solidFill>
          <a:ln w="28575">
            <a:solidFill>
              <a:srgbClr val="1B36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2">
            <a:extLst>
              <a:ext uri="{FF2B5EF4-FFF2-40B4-BE49-F238E27FC236}">
                <a16:creationId xmlns:a16="http://schemas.microsoft.com/office/drawing/2014/main" id="{AA2F8A9A-E4D0-4193-8AC6-356D5279A68F}"/>
              </a:ext>
            </a:extLst>
          </p:cNvPr>
          <p:cNvSpPr txBox="1">
            <a:spLocks/>
          </p:cNvSpPr>
          <p:nvPr/>
        </p:nvSpPr>
        <p:spPr>
          <a:xfrm>
            <a:off x="397625" y="1013835"/>
            <a:ext cx="4315691" cy="1222286"/>
          </a:xfrm>
          <a:prstGeom prst="rect">
            <a:avLst/>
          </a:prstGeom>
        </p:spPr>
        <p:txBody>
          <a:bodyPr/>
          <a:lstStyle>
            <a:lvl1pPr algn="l" defTabSz="914400" rtl="0" eaLnBrk="1" latinLnBrk="0" hangingPunct="1">
              <a:lnSpc>
                <a:spcPct val="90000"/>
              </a:lnSpc>
              <a:spcBef>
                <a:spcPct val="0"/>
              </a:spcBef>
              <a:buNone/>
              <a:defRPr sz="4000" b="1" kern="1200">
                <a:solidFill>
                  <a:schemeClr val="bg1"/>
                </a:solidFill>
                <a:latin typeface="Azo Sans" panose="020B0603030303020204" pitchFamily="34" charset="77"/>
                <a:ea typeface="+mj-ea"/>
                <a:cs typeface="+mj-cs"/>
              </a:defRPr>
            </a:lvl1pPr>
          </a:lstStyle>
          <a:p>
            <a:r>
              <a:rPr lang="en-US" dirty="0"/>
              <a:t>DISCIPLESHIP</a:t>
            </a:r>
          </a:p>
        </p:txBody>
      </p:sp>
      <p:sp>
        <p:nvSpPr>
          <p:cNvPr id="4" name="Rectangle 3">
            <a:extLst>
              <a:ext uri="{FF2B5EF4-FFF2-40B4-BE49-F238E27FC236}">
                <a16:creationId xmlns:a16="http://schemas.microsoft.com/office/drawing/2014/main" id="{29BE39BB-68C9-46B6-AC37-68C2388D05FF}"/>
              </a:ext>
            </a:extLst>
          </p:cNvPr>
          <p:cNvSpPr/>
          <p:nvPr/>
        </p:nvSpPr>
        <p:spPr>
          <a:xfrm>
            <a:off x="365760" y="2236121"/>
            <a:ext cx="3108960" cy="2385759"/>
          </a:xfrm>
          <a:prstGeom prst="rect">
            <a:avLst/>
          </a:prstGeom>
          <a:solidFill>
            <a:srgbClr val="093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094173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a:xfrm>
            <a:off x="322811" y="348499"/>
            <a:ext cx="10515600" cy="615777"/>
          </a:xfrm>
        </p:spPr>
        <p:txBody>
          <a:bodyPr/>
          <a:lstStyle/>
          <a:p>
            <a:r>
              <a:rPr lang="en-US" dirty="0"/>
              <a:t>DISCIPLESHIP</a:t>
            </a:r>
          </a:p>
        </p:txBody>
      </p:sp>
      <p:sp>
        <p:nvSpPr>
          <p:cNvPr id="4" name="Content Placeholder 1">
            <a:extLst>
              <a:ext uri="{FF2B5EF4-FFF2-40B4-BE49-F238E27FC236}">
                <a16:creationId xmlns:a16="http://schemas.microsoft.com/office/drawing/2014/main" id="{61CA6801-530A-476C-8A30-C2FC465A514C}"/>
              </a:ext>
            </a:extLst>
          </p:cNvPr>
          <p:cNvSpPr>
            <a:spLocks noGrp="1"/>
          </p:cNvSpPr>
          <p:nvPr>
            <p:ph idx="1"/>
          </p:nvPr>
        </p:nvSpPr>
        <p:spPr>
          <a:xfrm>
            <a:off x="838200" y="1253330"/>
            <a:ext cx="10515600" cy="5604669"/>
          </a:xfrm>
        </p:spPr>
        <p:txBody>
          <a:bodyPr/>
          <a:lstStyle/>
          <a:p>
            <a:r>
              <a:rPr lang="en-US" sz="3200" dirty="0"/>
              <a:t>SHORT-TERM DISCIPLESHIP</a:t>
            </a:r>
          </a:p>
          <a:p>
            <a:endParaRPr lang="en-US" sz="3200" dirty="0"/>
          </a:p>
          <a:p>
            <a:r>
              <a:rPr lang="en-US" sz="3200" dirty="0"/>
              <a:t>Hebrews 6:1-2</a:t>
            </a:r>
          </a:p>
          <a:p>
            <a:r>
              <a:rPr lang="en-US" sz="3200" dirty="0"/>
              <a:t>Col/Eph Themes</a:t>
            </a:r>
          </a:p>
          <a:p>
            <a:r>
              <a:rPr lang="en-US" sz="3200" dirty="0"/>
              <a:t>1 Cor 4:17</a:t>
            </a:r>
          </a:p>
          <a:p>
            <a:r>
              <a:rPr lang="en-US" sz="3200" dirty="0"/>
              <a:t>Matthew 23:1-12</a:t>
            </a:r>
          </a:p>
          <a:p>
            <a:endParaRPr lang="en-US" sz="3200" dirty="0"/>
          </a:p>
          <a:p>
            <a:r>
              <a:rPr lang="en-US" sz="3200" dirty="0"/>
              <a:t>What to teach? When to teach it? And How to teach it to allow for others to learn to make disciples are key questions?</a:t>
            </a:r>
          </a:p>
        </p:txBody>
      </p:sp>
    </p:spTree>
    <p:extLst>
      <p:ext uri="{BB962C8B-B14F-4D97-AF65-F5344CB8AC3E}">
        <p14:creationId xmlns:p14="http://schemas.microsoft.com/office/powerpoint/2010/main" val="169206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a:xfrm>
            <a:off x="322811" y="348499"/>
            <a:ext cx="10515600" cy="615777"/>
          </a:xfrm>
        </p:spPr>
        <p:txBody>
          <a:bodyPr/>
          <a:lstStyle/>
          <a:p>
            <a:r>
              <a:rPr lang="en-US" dirty="0"/>
              <a:t>DISCIPLESHIP</a:t>
            </a:r>
          </a:p>
        </p:txBody>
      </p:sp>
      <p:sp>
        <p:nvSpPr>
          <p:cNvPr id="4" name="Content Placeholder 1">
            <a:extLst>
              <a:ext uri="{FF2B5EF4-FFF2-40B4-BE49-F238E27FC236}">
                <a16:creationId xmlns:a16="http://schemas.microsoft.com/office/drawing/2014/main" id="{61CA6801-530A-476C-8A30-C2FC465A514C}"/>
              </a:ext>
            </a:extLst>
          </p:cNvPr>
          <p:cNvSpPr>
            <a:spLocks noGrp="1"/>
          </p:cNvSpPr>
          <p:nvPr>
            <p:ph idx="1"/>
          </p:nvPr>
        </p:nvSpPr>
        <p:spPr>
          <a:xfrm>
            <a:off x="838199" y="1253331"/>
            <a:ext cx="10840453" cy="4351338"/>
          </a:xfrm>
        </p:spPr>
        <p:txBody>
          <a:bodyPr/>
          <a:lstStyle/>
          <a:p>
            <a:r>
              <a:rPr lang="en-US" sz="3200" dirty="0"/>
              <a:t>SHORT-TERM DISCIPLESHIP GROUP DISCUSSION</a:t>
            </a:r>
          </a:p>
          <a:p>
            <a:endParaRPr lang="en-US" sz="3200" dirty="0"/>
          </a:p>
          <a:p>
            <a:r>
              <a:rPr lang="en-US" sz="3200" dirty="0"/>
              <a:t>How can we begin to teach a solid hermeneutic to new believers?</a:t>
            </a:r>
          </a:p>
          <a:p>
            <a:endParaRPr lang="en-US" sz="3200" dirty="0"/>
          </a:p>
          <a:p>
            <a:r>
              <a:rPr lang="en-US" sz="3200" dirty="0"/>
              <a:t>What are some ways to deliver the short-term discipleship content that fuels others making disciples (i.e., helps facilitate multiplication of disciples)?</a:t>
            </a:r>
          </a:p>
        </p:txBody>
      </p:sp>
    </p:spTree>
    <p:extLst>
      <p:ext uri="{BB962C8B-B14F-4D97-AF65-F5344CB8AC3E}">
        <p14:creationId xmlns:p14="http://schemas.microsoft.com/office/powerpoint/2010/main" val="1853602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a:xfrm>
            <a:off x="322811" y="348499"/>
            <a:ext cx="10515600" cy="615777"/>
          </a:xfrm>
        </p:spPr>
        <p:txBody>
          <a:bodyPr/>
          <a:lstStyle/>
          <a:p>
            <a:r>
              <a:rPr lang="en-US" dirty="0"/>
              <a:t>DISCIPLESHIP</a:t>
            </a:r>
          </a:p>
        </p:txBody>
      </p:sp>
      <p:sp>
        <p:nvSpPr>
          <p:cNvPr id="4" name="Content Placeholder 1">
            <a:extLst>
              <a:ext uri="{FF2B5EF4-FFF2-40B4-BE49-F238E27FC236}">
                <a16:creationId xmlns:a16="http://schemas.microsoft.com/office/drawing/2014/main" id="{61CA6801-530A-476C-8A30-C2FC465A514C}"/>
              </a:ext>
            </a:extLst>
          </p:cNvPr>
          <p:cNvSpPr>
            <a:spLocks noGrp="1"/>
          </p:cNvSpPr>
          <p:nvPr>
            <p:ph idx="1"/>
          </p:nvPr>
        </p:nvSpPr>
        <p:spPr>
          <a:xfrm>
            <a:off x="838200" y="1253331"/>
            <a:ext cx="10515600" cy="4351338"/>
          </a:xfrm>
        </p:spPr>
        <p:txBody>
          <a:bodyPr/>
          <a:lstStyle/>
          <a:p>
            <a:r>
              <a:rPr lang="en-US" sz="3200" dirty="0"/>
              <a:t>MID-TERM and LONG-TERM (3 Months and Beyond	)</a:t>
            </a:r>
          </a:p>
          <a:p>
            <a:endParaRPr lang="en-US" sz="3200" dirty="0"/>
          </a:p>
          <a:p>
            <a:r>
              <a:rPr lang="en-US" sz="3200" dirty="0"/>
              <a:t>What do growing believers need to continue to grow in maturity in Christ?</a:t>
            </a:r>
          </a:p>
        </p:txBody>
      </p:sp>
    </p:spTree>
    <p:extLst>
      <p:ext uri="{BB962C8B-B14F-4D97-AF65-F5344CB8AC3E}">
        <p14:creationId xmlns:p14="http://schemas.microsoft.com/office/powerpoint/2010/main" val="42109582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a:xfrm>
            <a:off x="322811" y="348499"/>
            <a:ext cx="10515600" cy="615777"/>
          </a:xfrm>
        </p:spPr>
        <p:txBody>
          <a:bodyPr/>
          <a:lstStyle/>
          <a:p>
            <a:r>
              <a:rPr lang="en-US" dirty="0"/>
              <a:t>DISCIPLESHIP</a:t>
            </a:r>
          </a:p>
        </p:txBody>
      </p:sp>
      <p:sp>
        <p:nvSpPr>
          <p:cNvPr id="4" name="Content Placeholder 1">
            <a:extLst>
              <a:ext uri="{FF2B5EF4-FFF2-40B4-BE49-F238E27FC236}">
                <a16:creationId xmlns:a16="http://schemas.microsoft.com/office/drawing/2014/main" id="{61CA6801-530A-476C-8A30-C2FC465A514C}"/>
              </a:ext>
            </a:extLst>
          </p:cNvPr>
          <p:cNvSpPr>
            <a:spLocks noGrp="1"/>
          </p:cNvSpPr>
          <p:nvPr>
            <p:ph idx="1"/>
          </p:nvPr>
        </p:nvSpPr>
        <p:spPr>
          <a:xfrm>
            <a:off x="838200" y="1253330"/>
            <a:ext cx="10515600" cy="5604669"/>
          </a:xfrm>
        </p:spPr>
        <p:txBody>
          <a:bodyPr/>
          <a:lstStyle/>
          <a:p>
            <a:r>
              <a:rPr lang="en-US" sz="3200" dirty="0"/>
              <a:t>MID-TERM and LONG-TERM (3 Months and Beyond)</a:t>
            </a:r>
          </a:p>
          <a:p>
            <a:endParaRPr lang="en-US" sz="3200" dirty="0"/>
          </a:p>
          <a:p>
            <a:r>
              <a:rPr lang="en-US" sz="3200" dirty="0"/>
              <a:t>How do all believers get regular and systematic feeding of the Word?</a:t>
            </a:r>
          </a:p>
          <a:p>
            <a:r>
              <a:rPr lang="en-US" sz="3200" dirty="0"/>
              <a:t>How do we and our national partners disciple believers in such a way that spiritual growth is not limited by the teacher or the material?</a:t>
            </a:r>
          </a:p>
          <a:p>
            <a:r>
              <a:rPr lang="en-US" sz="3200" dirty="0"/>
              <a:t>How do we facilitate worldview adjustment through discipleship?</a:t>
            </a:r>
          </a:p>
        </p:txBody>
      </p:sp>
    </p:spTree>
    <p:extLst>
      <p:ext uri="{BB962C8B-B14F-4D97-AF65-F5344CB8AC3E}">
        <p14:creationId xmlns:p14="http://schemas.microsoft.com/office/powerpoint/2010/main" val="3103062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a:xfrm>
            <a:off x="322811" y="348499"/>
            <a:ext cx="10515600" cy="615777"/>
          </a:xfrm>
        </p:spPr>
        <p:txBody>
          <a:bodyPr/>
          <a:lstStyle/>
          <a:p>
            <a:r>
              <a:rPr lang="en-US" dirty="0"/>
              <a:t>DISCIPLESHIP</a:t>
            </a:r>
          </a:p>
        </p:txBody>
      </p:sp>
      <p:sp>
        <p:nvSpPr>
          <p:cNvPr id="4" name="Content Placeholder 1">
            <a:extLst>
              <a:ext uri="{FF2B5EF4-FFF2-40B4-BE49-F238E27FC236}">
                <a16:creationId xmlns:a16="http://schemas.microsoft.com/office/drawing/2014/main" id="{61CA6801-530A-476C-8A30-C2FC465A514C}"/>
              </a:ext>
            </a:extLst>
          </p:cNvPr>
          <p:cNvSpPr>
            <a:spLocks noGrp="1"/>
          </p:cNvSpPr>
          <p:nvPr>
            <p:ph idx="1"/>
          </p:nvPr>
        </p:nvSpPr>
        <p:spPr>
          <a:xfrm>
            <a:off x="838200" y="1253330"/>
            <a:ext cx="10515600" cy="5604669"/>
          </a:xfrm>
        </p:spPr>
        <p:txBody>
          <a:bodyPr/>
          <a:lstStyle/>
          <a:p>
            <a:r>
              <a:rPr lang="en-US" sz="3200" dirty="0"/>
              <a:t>MID-TERM and LONG-TERM (3 Months and Beyond)</a:t>
            </a:r>
          </a:p>
          <a:p>
            <a:endParaRPr lang="en-US" sz="3200" dirty="0"/>
          </a:p>
          <a:p>
            <a:r>
              <a:rPr lang="en-US" sz="3200" dirty="0"/>
              <a:t>How do we facilitate every member ministry?         (Eph 4:11-13) </a:t>
            </a:r>
          </a:p>
          <a:p>
            <a:r>
              <a:rPr lang="en-US" sz="3200" dirty="0"/>
              <a:t>How do we equip every believer in theology and ability to defend the faith and correct one another (even correct their leaders if necessary)?</a:t>
            </a:r>
          </a:p>
        </p:txBody>
      </p:sp>
    </p:spTree>
    <p:extLst>
      <p:ext uri="{BB962C8B-B14F-4D97-AF65-F5344CB8AC3E}">
        <p14:creationId xmlns:p14="http://schemas.microsoft.com/office/powerpoint/2010/main" val="3307438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4D1C9271-2C94-49E8-844F-F4F8F64EC6D6}"/>
              </a:ext>
            </a:extLst>
          </p:cNvPr>
          <p:cNvPicPr>
            <a:picLocks noChangeAspect="1"/>
          </p:cNvPicPr>
          <p:nvPr/>
        </p:nvPicPr>
        <p:blipFill>
          <a:blip r:embed="rId2"/>
          <a:stretch>
            <a:fillRect/>
          </a:stretch>
        </p:blipFill>
        <p:spPr>
          <a:xfrm>
            <a:off x="0" y="0"/>
            <a:ext cx="12192000" cy="6858000"/>
          </a:xfrm>
          <a:prstGeom prst="rect">
            <a:avLst/>
          </a:prstGeom>
        </p:spPr>
      </p:pic>
      <p:sp>
        <p:nvSpPr>
          <p:cNvPr id="2" name="Oval 1">
            <a:extLst>
              <a:ext uri="{FF2B5EF4-FFF2-40B4-BE49-F238E27FC236}">
                <a16:creationId xmlns:a16="http://schemas.microsoft.com/office/drawing/2014/main" id="{1B8D9061-46B6-4883-BACB-661FBC7F65EE}"/>
              </a:ext>
            </a:extLst>
          </p:cNvPr>
          <p:cNvSpPr/>
          <p:nvPr/>
        </p:nvSpPr>
        <p:spPr>
          <a:xfrm>
            <a:off x="9295476" y="3500377"/>
            <a:ext cx="1995055" cy="1978429"/>
          </a:xfrm>
          <a:prstGeom prst="ellipse">
            <a:avLst/>
          </a:prstGeom>
          <a:noFill/>
          <a:ln w="76200">
            <a:solidFill>
              <a:srgbClr val="B839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rrow: Right 2">
            <a:extLst>
              <a:ext uri="{FF2B5EF4-FFF2-40B4-BE49-F238E27FC236}">
                <a16:creationId xmlns:a16="http://schemas.microsoft.com/office/drawing/2014/main" id="{7E565492-FED9-4A63-B293-D4AA9C11010F}"/>
              </a:ext>
            </a:extLst>
          </p:cNvPr>
          <p:cNvSpPr/>
          <p:nvPr/>
        </p:nvSpPr>
        <p:spPr>
          <a:xfrm>
            <a:off x="7649556" y="4049016"/>
            <a:ext cx="1645920" cy="881149"/>
          </a:xfrm>
          <a:prstGeom prst="rightArrow">
            <a:avLst/>
          </a:prstGeom>
          <a:solidFill>
            <a:srgbClr val="B8394B"/>
          </a:solidFill>
          <a:ln w="28575">
            <a:solidFill>
              <a:srgbClr val="1B36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9BE39BB-68C9-46B6-AC37-68C2388D05FF}"/>
              </a:ext>
            </a:extLst>
          </p:cNvPr>
          <p:cNvSpPr/>
          <p:nvPr/>
        </p:nvSpPr>
        <p:spPr>
          <a:xfrm>
            <a:off x="365760" y="2236121"/>
            <a:ext cx="3108960" cy="2385759"/>
          </a:xfrm>
          <a:prstGeom prst="rect">
            <a:avLst/>
          </a:prstGeom>
          <a:solidFill>
            <a:srgbClr val="093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2">
            <a:extLst>
              <a:ext uri="{FF2B5EF4-FFF2-40B4-BE49-F238E27FC236}">
                <a16:creationId xmlns:a16="http://schemas.microsoft.com/office/drawing/2014/main" id="{AA2F8A9A-E4D0-4193-8AC6-356D5279A68F}"/>
              </a:ext>
            </a:extLst>
          </p:cNvPr>
          <p:cNvSpPr txBox="1">
            <a:spLocks/>
          </p:cNvSpPr>
          <p:nvPr/>
        </p:nvSpPr>
        <p:spPr>
          <a:xfrm>
            <a:off x="397625" y="1013834"/>
            <a:ext cx="4315691" cy="2097665"/>
          </a:xfrm>
          <a:prstGeom prst="rect">
            <a:avLst/>
          </a:prstGeom>
        </p:spPr>
        <p:txBody>
          <a:bodyPr/>
          <a:lstStyle>
            <a:lvl1pPr algn="l" defTabSz="914400" rtl="0" eaLnBrk="1" latinLnBrk="0" hangingPunct="1">
              <a:lnSpc>
                <a:spcPct val="90000"/>
              </a:lnSpc>
              <a:spcBef>
                <a:spcPct val="0"/>
              </a:spcBef>
              <a:buNone/>
              <a:defRPr sz="4000" b="1" kern="1200">
                <a:solidFill>
                  <a:schemeClr val="bg1"/>
                </a:solidFill>
                <a:latin typeface="Azo Sans" panose="020B0603030303020204" pitchFamily="34" charset="77"/>
                <a:ea typeface="+mj-ea"/>
                <a:cs typeface="+mj-cs"/>
              </a:defRPr>
            </a:lvl1pPr>
          </a:lstStyle>
          <a:p>
            <a:r>
              <a:rPr lang="en-US" dirty="0"/>
              <a:t>CHURCH</a:t>
            </a:r>
          </a:p>
          <a:p>
            <a:r>
              <a:rPr lang="en-US" dirty="0"/>
              <a:t>FORMATION</a:t>
            </a:r>
          </a:p>
        </p:txBody>
      </p:sp>
    </p:spTree>
    <p:extLst>
      <p:ext uri="{BB962C8B-B14F-4D97-AF65-F5344CB8AC3E}">
        <p14:creationId xmlns:p14="http://schemas.microsoft.com/office/powerpoint/2010/main" val="6067821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416266-3392-91F2-116D-1FABAC82E19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7B13455-3BB7-1704-872A-9460E569D3C6}"/>
              </a:ext>
            </a:extLst>
          </p:cNvPr>
          <p:cNvSpPr>
            <a:spLocks noGrp="1"/>
          </p:cNvSpPr>
          <p:nvPr>
            <p:ph type="title"/>
          </p:nvPr>
        </p:nvSpPr>
        <p:spPr/>
        <p:txBody>
          <a:bodyPr/>
          <a:lstStyle/>
          <a:p>
            <a:r>
              <a:rPr lang="en-US" dirty="0"/>
              <a:t>CHURCH FORMATION</a:t>
            </a:r>
          </a:p>
        </p:txBody>
      </p:sp>
      <p:sp>
        <p:nvSpPr>
          <p:cNvPr id="4" name="Content Placeholder 1">
            <a:extLst>
              <a:ext uri="{FF2B5EF4-FFF2-40B4-BE49-F238E27FC236}">
                <a16:creationId xmlns:a16="http://schemas.microsoft.com/office/drawing/2014/main" id="{ABBD5734-3B18-ADF9-FF29-ED8F846D86BE}"/>
              </a:ext>
            </a:extLst>
          </p:cNvPr>
          <p:cNvSpPr>
            <a:spLocks noGrp="1"/>
          </p:cNvSpPr>
          <p:nvPr>
            <p:ph idx="1"/>
          </p:nvPr>
        </p:nvSpPr>
        <p:spPr>
          <a:xfrm>
            <a:off x="838200" y="1253331"/>
            <a:ext cx="10515600" cy="4351338"/>
          </a:xfrm>
        </p:spPr>
        <p:txBody>
          <a:bodyPr/>
          <a:lstStyle/>
          <a:p>
            <a:r>
              <a:rPr lang="en-US" sz="3200" dirty="0"/>
              <a:t>What are the key distinctives of Baptists and Baptist Churches?</a:t>
            </a:r>
          </a:p>
          <a:p>
            <a:r>
              <a:rPr lang="en-US" sz="3200" dirty="0"/>
              <a:t>Which cultural things are permissible and prohibited from Scripture?</a:t>
            </a:r>
          </a:p>
          <a:p>
            <a:r>
              <a:rPr lang="en-US" sz="3200" dirty="0"/>
              <a:t>How do you encourage the formation of church identity?</a:t>
            </a:r>
          </a:p>
        </p:txBody>
      </p:sp>
    </p:spTree>
    <p:extLst>
      <p:ext uri="{BB962C8B-B14F-4D97-AF65-F5344CB8AC3E}">
        <p14:creationId xmlns:p14="http://schemas.microsoft.com/office/powerpoint/2010/main" val="14700147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D7E8CD-579E-DD6F-D856-4AF9503E24E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2D87BEA-E478-77FD-12F6-4162784D7C6B}"/>
              </a:ext>
            </a:extLst>
          </p:cNvPr>
          <p:cNvSpPr>
            <a:spLocks noGrp="1"/>
          </p:cNvSpPr>
          <p:nvPr>
            <p:ph type="title"/>
          </p:nvPr>
        </p:nvSpPr>
        <p:spPr>
          <a:xfrm>
            <a:off x="322811" y="348499"/>
            <a:ext cx="10515600" cy="615777"/>
          </a:xfrm>
        </p:spPr>
        <p:txBody>
          <a:bodyPr/>
          <a:lstStyle/>
          <a:p>
            <a:r>
              <a:rPr lang="en-US" dirty="0"/>
              <a:t>REACHING YOUR NEIGHBOR</a:t>
            </a:r>
          </a:p>
        </p:txBody>
      </p:sp>
      <p:sp>
        <p:nvSpPr>
          <p:cNvPr id="4" name="Content Placeholder 1">
            <a:extLst>
              <a:ext uri="{FF2B5EF4-FFF2-40B4-BE49-F238E27FC236}">
                <a16:creationId xmlns:a16="http://schemas.microsoft.com/office/drawing/2014/main" id="{53C3FFD0-2276-E096-37E2-72D4E847AAE4}"/>
              </a:ext>
            </a:extLst>
          </p:cNvPr>
          <p:cNvSpPr>
            <a:spLocks noGrp="1"/>
          </p:cNvSpPr>
          <p:nvPr>
            <p:ph idx="1"/>
          </p:nvPr>
        </p:nvSpPr>
        <p:spPr>
          <a:xfrm>
            <a:off x="838200" y="1253331"/>
            <a:ext cx="10515600" cy="4351338"/>
          </a:xfrm>
        </p:spPr>
        <p:txBody>
          <a:bodyPr/>
          <a:lstStyle/>
          <a:p>
            <a:r>
              <a:rPr lang="en-US" sz="3600" b="0" dirty="0"/>
              <a:t>“For we are His workmanship, created in Christ Jesus for good works, which God prepared beforehand so that we would walk in them.” (Eph. 2:10 NASB)</a:t>
            </a:r>
          </a:p>
        </p:txBody>
      </p:sp>
    </p:spTree>
    <p:extLst>
      <p:ext uri="{BB962C8B-B14F-4D97-AF65-F5344CB8AC3E}">
        <p14:creationId xmlns:p14="http://schemas.microsoft.com/office/powerpoint/2010/main" val="105110076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4D1C9271-2C94-49E8-844F-F4F8F64EC6D6}"/>
              </a:ext>
            </a:extLst>
          </p:cNvPr>
          <p:cNvPicPr>
            <a:picLocks noChangeAspect="1"/>
          </p:cNvPicPr>
          <p:nvPr/>
        </p:nvPicPr>
        <p:blipFill>
          <a:blip r:embed="rId2"/>
          <a:stretch>
            <a:fillRect/>
          </a:stretch>
        </p:blipFill>
        <p:spPr>
          <a:xfrm>
            <a:off x="0" y="0"/>
            <a:ext cx="12192000" cy="6858000"/>
          </a:xfrm>
          <a:prstGeom prst="rect">
            <a:avLst/>
          </a:prstGeom>
        </p:spPr>
      </p:pic>
      <p:sp>
        <p:nvSpPr>
          <p:cNvPr id="2" name="Oval 1">
            <a:extLst>
              <a:ext uri="{FF2B5EF4-FFF2-40B4-BE49-F238E27FC236}">
                <a16:creationId xmlns:a16="http://schemas.microsoft.com/office/drawing/2014/main" id="{1B8D9061-46B6-4883-BACB-661FBC7F65EE}"/>
              </a:ext>
            </a:extLst>
          </p:cNvPr>
          <p:cNvSpPr/>
          <p:nvPr/>
        </p:nvSpPr>
        <p:spPr>
          <a:xfrm>
            <a:off x="7352376" y="4675127"/>
            <a:ext cx="1995055" cy="1978429"/>
          </a:xfrm>
          <a:prstGeom prst="ellipse">
            <a:avLst/>
          </a:prstGeom>
          <a:noFill/>
          <a:ln w="76200">
            <a:solidFill>
              <a:srgbClr val="B839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rrow: Right 2">
            <a:extLst>
              <a:ext uri="{FF2B5EF4-FFF2-40B4-BE49-F238E27FC236}">
                <a16:creationId xmlns:a16="http://schemas.microsoft.com/office/drawing/2014/main" id="{7E565492-FED9-4A63-B293-D4AA9C11010F}"/>
              </a:ext>
            </a:extLst>
          </p:cNvPr>
          <p:cNvSpPr/>
          <p:nvPr/>
        </p:nvSpPr>
        <p:spPr>
          <a:xfrm>
            <a:off x="5706456" y="5223766"/>
            <a:ext cx="1645920" cy="881149"/>
          </a:xfrm>
          <a:prstGeom prst="rightArrow">
            <a:avLst/>
          </a:prstGeom>
          <a:solidFill>
            <a:srgbClr val="B8394B"/>
          </a:solidFill>
          <a:ln w="28575">
            <a:solidFill>
              <a:srgbClr val="1B36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2">
            <a:extLst>
              <a:ext uri="{FF2B5EF4-FFF2-40B4-BE49-F238E27FC236}">
                <a16:creationId xmlns:a16="http://schemas.microsoft.com/office/drawing/2014/main" id="{AA2F8A9A-E4D0-4193-8AC6-356D5279A68F}"/>
              </a:ext>
            </a:extLst>
          </p:cNvPr>
          <p:cNvSpPr txBox="1">
            <a:spLocks/>
          </p:cNvSpPr>
          <p:nvPr/>
        </p:nvSpPr>
        <p:spPr>
          <a:xfrm>
            <a:off x="397625" y="1013835"/>
            <a:ext cx="4315691" cy="1222286"/>
          </a:xfrm>
          <a:prstGeom prst="rect">
            <a:avLst/>
          </a:prstGeom>
        </p:spPr>
        <p:txBody>
          <a:bodyPr/>
          <a:lstStyle>
            <a:lvl1pPr algn="l" defTabSz="914400" rtl="0" eaLnBrk="1" latinLnBrk="0" hangingPunct="1">
              <a:lnSpc>
                <a:spcPct val="90000"/>
              </a:lnSpc>
              <a:spcBef>
                <a:spcPct val="0"/>
              </a:spcBef>
              <a:buNone/>
              <a:defRPr sz="4000" b="1" kern="1200">
                <a:solidFill>
                  <a:schemeClr val="bg1"/>
                </a:solidFill>
                <a:latin typeface="Azo Sans" panose="020B0603030303020204" pitchFamily="34" charset="77"/>
                <a:ea typeface="+mj-ea"/>
                <a:cs typeface="+mj-cs"/>
              </a:defRPr>
            </a:lvl1pPr>
          </a:lstStyle>
          <a:p>
            <a:r>
              <a:rPr lang="en-US" dirty="0"/>
              <a:t>LEADERSHIP</a:t>
            </a:r>
          </a:p>
          <a:p>
            <a:r>
              <a:rPr lang="en-US" dirty="0"/>
              <a:t>DEVELOPMENT</a:t>
            </a:r>
          </a:p>
        </p:txBody>
      </p:sp>
      <p:sp>
        <p:nvSpPr>
          <p:cNvPr id="4" name="Rectangle 3">
            <a:extLst>
              <a:ext uri="{FF2B5EF4-FFF2-40B4-BE49-F238E27FC236}">
                <a16:creationId xmlns:a16="http://schemas.microsoft.com/office/drawing/2014/main" id="{29BE39BB-68C9-46B6-AC37-68C2388D05FF}"/>
              </a:ext>
            </a:extLst>
          </p:cNvPr>
          <p:cNvSpPr/>
          <p:nvPr/>
        </p:nvSpPr>
        <p:spPr>
          <a:xfrm>
            <a:off x="365760" y="2236121"/>
            <a:ext cx="3108960" cy="2385759"/>
          </a:xfrm>
          <a:prstGeom prst="rect">
            <a:avLst/>
          </a:prstGeom>
          <a:solidFill>
            <a:srgbClr val="093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32121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a:xfrm>
            <a:off x="322811" y="348499"/>
            <a:ext cx="10515600" cy="615777"/>
          </a:xfrm>
        </p:spPr>
        <p:txBody>
          <a:bodyPr/>
          <a:lstStyle/>
          <a:p>
            <a:r>
              <a:rPr lang="en-US" dirty="0"/>
              <a:t>LEADERSHIP DEVELOPMENT</a:t>
            </a:r>
          </a:p>
        </p:txBody>
      </p:sp>
      <p:sp>
        <p:nvSpPr>
          <p:cNvPr id="4" name="Content Placeholder 1">
            <a:extLst>
              <a:ext uri="{FF2B5EF4-FFF2-40B4-BE49-F238E27FC236}">
                <a16:creationId xmlns:a16="http://schemas.microsoft.com/office/drawing/2014/main" id="{61CA6801-530A-476C-8A30-C2FC465A514C}"/>
              </a:ext>
            </a:extLst>
          </p:cNvPr>
          <p:cNvSpPr>
            <a:spLocks noGrp="1"/>
          </p:cNvSpPr>
          <p:nvPr>
            <p:ph idx="1"/>
          </p:nvPr>
        </p:nvSpPr>
        <p:spPr>
          <a:xfrm>
            <a:off x="838200" y="1253331"/>
            <a:ext cx="10515600" cy="4351338"/>
          </a:xfrm>
        </p:spPr>
        <p:txBody>
          <a:bodyPr/>
          <a:lstStyle/>
          <a:p>
            <a:r>
              <a:rPr lang="en-US" sz="3200" dirty="0"/>
              <a:t>How did Jesus plan and prepare for Kingdom growth and expansion after His earthly exit?</a:t>
            </a:r>
          </a:p>
          <a:p>
            <a:endParaRPr lang="en-US" sz="3200" dirty="0"/>
          </a:p>
          <a:p>
            <a:r>
              <a:rPr lang="en-US" sz="3200" dirty="0"/>
              <a:t>How did Jesus develop leaders during his 3 ½ year ministry?</a:t>
            </a:r>
          </a:p>
          <a:p>
            <a:endParaRPr lang="en-US" sz="3200" dirty="0"/>
          </a:p>
          <a:p>
            <a:endParaRPr lang="en-US" sz="3200" dirty="0"/>
          </a:p>
        </p:txBody>
      </p:sp>
    </p:spTree>
    <p:extLst>
      <p:ext uri="{BB962C8B-B14F-4D97-AF65-F5344CB8AC3E}">
        <p14:creationId xmlns:p14="http://schemas.microsoft.com/office/powerpoint/2010/main" val="2222366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a:xfrm>
            <a:off x="322811" y="348499"/>
            <a:ext cx="10515600" cy="615777"/>
          </a:xfrm>
        </p:spPr>
        <p:txBody>
          <a:bodyPr/>
          <a:lstStyle/>
          <a:p>
            <a:r>
              <a:rPr lang="en-US" dirty="0"/>
              <a:t>LEADERSHIP DEVELOPMENT</a:t>
            </a:r>
          </a:p>
        </p:txBody>
      </p:sp>
      <p:sp>
        <p:nvSpPr>
          <p:cNvPr id="4" name="Content Placeholder 1">
            <a:extLst>
              <a:ext uri="{FF2B5EF4-FFF2-40B4-BE49-F238E27FC236}">
                <a16:creationId xmlns:a16="http://schemas.microsoft.com/office/drawing/2014/main" id="{61CA6801-530A-476C-8A30-C2FC465A514C}"/>
              </a:ext>
            </a:extLst>
          </p:cNvPr>
          <p:cNvSpPr>
            <a:spLocks noGrp="1"/>
          </p:cNvSpPr>
          <p:nvPr>
            <p:ph idx="1"/>
          </p:nvPr>
        </p:nvSpPr>
        <p:spPr>
          <a:xfrm>
            <a:off x="838200" y="1253331"/>
            <a:ext cx="10515600" cy="5051216"/>
          </a:xfrm>
        </p:spPr>
        <p:txBody>
          <a:bodyPr/>
          <a:lstStyle/>
          <a:p>
            <a:pPr marL="514350" indent="-514350">
              <a:buFont typeface="+mj-lt"/>
              <a:buAutoNum type="arabicPeriod"/>
            </a:pPr>
            <a:r>
              <a:rPr lang="en-US" dirty="0"/>
              <a:t>What things do leaders need to be able to do?</a:t>
            </a:r>
          </a:p>
          <a:p>
            <a:pPr marL="514350" indent="-514350">
              <a:buFont typeface="+mj-lt"/>
              <a:buAutoNum type="arabicPeriod"/>
            </a:pPr>
            <a:r>
              <a:rPr lang="en-US" dirty="0"/>
              <a:t>What do they need to know?</a:t>
            </a:r>
          </a:p>
          <a:p>
            <a:pPr marL="514350" indent="-514350">
              <a:buFont typeface="+mj-lt"/>
              <a:buAutoNum type="arabicPeriod"/>
            </a:pPr>
            <a:r>
              <a:rPr lang="en-US" dirty="0"/>
              <a:t>What are their qualifications?</a:t>
            </a:r>
          </a:p>
          <a:p>
            <a:pPr marL="514350" indent="-514350">
              <a:buFont typeface="+mj-lt"/>
              <a:buAutoNum type="arabicPeriod"/>
            </a:pPr>
            <a:r>
              <a:rPr lang="en-US" dirty="0"/>
              <a:t>How do you identify who should be developed as a leader?</a:t>
            </a:r>
          </a:p>
        </p:txBody>
      </p:sp>
    </p:spTree>
    <p:extLst>
      <p:ext uri="{BB962C8B-B14F-4D97-AF65-F5344CB8AC3E}">
        <p14:creationId xmlns:p14="http://schemas.microsoft.com/office/powerpoint/2010/main" val="12883111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a:xfrm>
            <a:off x="322811" y="348499"/>
            <a:ext cx="10515600" cy="615777"/>
          </a:xfrm>
        </p:spPr>
        <p:txBody>
          <a:bodyPr/>
          <a:lstStyle/>
          <a:p>
            <a:r>
              <a:rPr lang="en-US" dirty="0"/>
              <a:t>LEADERSHIP DEVELOPMENT</a:t>
            </a:r>
          </a:p>
        </p:txBody>
      </p:sp>
      <p:sp>
        <p:nvSpPr>
          <p:cNvPr id="4" name="Content Placeholder 1">
            <a:extLst>
              <a:ext uri="{FF2B5EF4-FFF2-40B4-BE49-F238E27FC236}">
                <a16:creationId xmlns:a16="http://schemas.microsoft.com/office/drawing/2014/main" id="{61CA6801-530A-476C-8A30-C2FC465A514C}"/>
              </a:ext>
            </a:extLst>
          </p:cNvPr>
          <p:cNvSpPr>
            <a:spLocks noGrp="1"/>
          </p:cNvSpPr>
          <p:nvPr>
            <p:ph idx="1"/>
          </p:nvPr>
        </p:nvSpPr>
        <p:spPr>
          <a:xfrm>
            <a:off x="838200" y="1253331"/>
            <a:ext cx="10515600" cy="5051216"/>
          </a:xfrm>
        </p:spPr>
        <p:txBody>
          <a:bodyPr/>
          <a:lstStyle/>
          <a:p>
            <a:r>
              <a:rPr lang="en-US" sz="3200" dirty="0"/>
              <a:t>INTROSPECTIVE QUESTIONS</a:t>
            </a:r>
          </a:p>
          <a:p>
            <a:r>
              <a:rPr lang="en-US" sz="3200" b="0" dirty="0"/>
              <a:t>How are leaders developed in your plans? </a:t>
            </a:r>
          </a:p>
          <a:p>
            <a:r>
              <a:rPr lang="en-US" sz="3200" b="0" dirty="0"/>
              <a:t>Are leaders being asked to grow in love (which requires action), obedience, and knowledge or only knowledge?  </a:t>
            </a:r>
          </a:p>
          <a:p>
            <a:r>
              <a:rPr lang="en-US" sz="3200" b="0" dirty="0"/>
              <a:t>Are leaders being taught to abide through practice? </a:t>
            </a:r>
          </a:p>
          <a:p>
            <a:r>
              <a:rPr lang="en-US" sz="3200" b="0" dirty="0"/>
              <a:t>Does your own practice of leadership development result in release of new leaders to what God has called them to or do you keep them under your control?</a:t>
            </a:r>
          </a:p>
        </p:txBody>
      </p:sp>
    </p:spTree>
    <p:extLst>
      <p:ext uri="{BB962C8B-B14F-4D97-AF65-F5344CB8AC3E}">
        <p14:creationId xmlns:p14="http://schemas.microsoft.com/office/powerpoint/2010/main" val="399633449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09B0E-DACD-FD09-1505-93F9C272FC0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ECC207F-A97B-8559-1E37-018F939CDB7C}"/>
              </a:ext>
            </a:extLst>
          </p:cNvPr>
          <p:cNvSpPr txBox="1">
            <a:spLocks/>
          </p:cNvSpPr>
          <p:nvPr/>
        </p:nvSpPr>
        <p:spPr>
          <a:xfrm>
            <a:off x="3623382" y="4358855"/>
            <a:ext cx="4945236" cy="1443578"/>
          </a:xfrm>
          <a:prstGeom prst="rect">
            <a:avLst/>
          </a:prstGeom>
        </p:spPr>
        <p:txBody>
          <a:bodyPr/>
          <a:lstStyle>
            <a:lvl1pPr algn="l" defTabSz="914400" rtl="0" eaLnBrk="1" latinLnBrk="0" hangingPunct="1">
              <a:lnSpc>
                <a:spcPct val="90000"/>
              </a:lnSpc>
              <a:spcBef>
                <a:spcPct val="0"/>
              </a:spcBef>
              <a:buNone/>
              <a:defRPr sz="4000" b="1" kern="1200">
                <a:solidFill>
                  <a:schemeClr val="bg1"/>
                </a:solidFill>
                <a:latin typeface="Azo Sans" panose="020B0603030303020204" pitchFamily="34" charset="77"/>
                <a:ea typeface="+mj-ea"/>
                <a:cs typeface="+mj-cs"/>
              </a:defRPr>
            </a:lvl1pPr>
          </a:lstStyle>
          <a:p>
            <a:pPr algn="ctr"/>
            <a:r>
              <a:rPr lang="en-US" dirty="0"/>
              <a:t>Wilson Geisler</a:t>
            </a:r>
          </a:p>
          <a:p>
            <a:pPr algn="ctr"/>
            <a:r>
              <a:rPr lang="en-US" dirty="0"/>
              <a:t>wgeisler@imb.org </a:t>
            </a:r>
          </a:p>
        </p:txBody>
      </p:sp>
      <p:sp>
        <p:nvSpPr>
          <p:cNvPr id="4" name="Title 2">
            <a:extLst>
              <a:ext uri="{FF2B5EF4-FFF2-40B4-BE49-F238E27FC236}">
                <a16:creationId xmlns:a16="http://schemas.microsoft.com/office/drawing/2014/main" id="{18466390-C70A-1A0A-DFD3-DA56A8666B6A}"/>
              </a:ext>
            </a:extLst>
          </p:cNvPr>
          <p:cNvSpPr txBox="1">
            <a:spLocks/>
          </p:cNvSpPr>
          <p:nvPr/>
        </p:nvSpPr>
        <p:spPr>
          <a:xfrm>
            <a:off x="436266" y="626382"/>
            <a:ext cx="11613166" cy="1443578"/>
          </a:xfrm>
          <a:prstGeom prst="rect">
            <a:avLst/>
          </a:prstGeom>
        </p:spPr>
        <p:txBody>
          <a:bodyPr/>
          <a:lstStyle>
            <a:lvl1pPr algn="l" defTabSz="914400" rtl="0" eaLnBrk="1" latinLnBrk="0" hangingPunct="1">
              <a:lnSpc>
                <a:spcPct val="90000"/>
              </a:lnSpc>
              <a:spcBef>
                <a:spcPct val="0"/>
              </a:spcBef>
              <a:buNone/>
              <a:defRPr sz="4000" b="1" kern="1200">
                <a:solidFill>
                  <a:schemeClr val="bg1"/>
                </a:solidFill>
                <a:latin typeface="Azo Sans" panose="020B0603030303020204" pitchFamily="34" charset="77"/>
                <a:ea typeface="+mj-ea"/>
                <a:cs typeface="+mj-cs"/>
              </a:defRPr>
            </a:lvl1pPr>
          </a:lstStyle>
          <a:p>
            <a:r>
              <a:rPr lang="en-US" dirty="0"/>
              <a:t>REACH YOUR NEIGHBOR, REACH THE WORLD</a:t>
            </a:r>
          </a:p>
        </p:txBody>
      </p:sp>
    </p:spTree>
    <p:extLst>
      <p:ext uri="{BB962C8B-B14F-4D97-AF65-F5344CB8AC3E}">
        <p14:creationId xmlns:p14="http://schemas.microsoft.com/office/powerpoint/2010/main" val="10240297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duotone>
              <a:schemeClr val="accent1">
                <a:shade val="45000"/>
                <a:satMod val="135000"/>
              </a:schemeClr>
              <a:prstClr val="white"/>
            </a:duotone>
            <a:lum/>
          </a:blip>
          <a:srcRect/>
          <a:stretch>
            <a:fillRect/>
          </a:stretch>
        </a:blipFill>
        <a:effectLst/>
      </p:bgPr>
    </p:bg>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4D1C9271-2C94-49E8-844F-F4F8F64EC6D6}"/>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3127551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5" name="Picture 4" descr="A screenshot of a computer&#10;&#10;Description automatically generated with medium confidence">
            <a:extLst>
              <a:ext uri="{FF2B5EF4-FFF2-40B4-BE49-F238E27FC236}">
                <a16:creationId xmlns:a16="http://schemas.microsoft.com/office/drawing/2014/main" id="{C5016C4D-9FBC-4581-84F7-A5A6D5B7F734}"/>
              </a:ext>
            </a:extLst>
          </p:cNvPr>
          <p:cNvPicPr>
            <a:picLocks noChangeAspect="1"/>
          </p:cNvPicPr>
          <p:nvPr/>
        </p:nvPicPr>
        <p:blipFill>
          <a:blip r:embed="rId2"/>
          <a:stretch>
            <a:fillRect/>
          </a:stretch>
        </p:blipFill>
        <p:spPr>
          <a:xfrm>
            <a:off x="-763" y="428"/>
            <a:ext cx="12192763" cy="6857572"/>
          </a:xfrm>
          <a:prstGeom prst="rect">
            <a:avLst/>
          </a:prstGeom>
        </p:spPr>
      </p:pic>
    </p:spTree>
    <p:extLst>
      <p:ext uri="{BB962C8B-B14F-4D97-AF65-F5344CB8AC3E}">
        <p14:creationId xmlns:p14="http://schemas.microsoft.com/office/powerpoint/2010/main" val="34233500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6A2E6F-3467-A442-9EFC-CE1B10EDF538}"/>
              </a:ext>
            </a:extLst>
          </p:cNvPr>
          <p:cNvSpPr>
            <a:spLocks noGrp="1"/>
          </p:cNvSpPr>
          <p:nvPr>
            <p:ph type="title"/>
          </p:nvPr>
        </p:nvSpPr>
        <p:spPr/>
        <p:txBody>
          <a:bodyPr/>
          <a:lstStyle/>
          <a:p>
            <a:r>
              <a:rPr lang="en-US" sz="3200" dirty="0"/>
              <a:t>A FEW KEY POINTS ABOUT THE SIX COMPONENTS</a:t>
            </a:r>
          </a:p>
        </p:txBody>
      </p:sp>
      <p:sp>
        <p:nvSpPr>
          <p:cNvPr id="4" name="Content Placeholder 1">
            <a:extLst>
              <a:ext uri="{FF2B5EF4-FFF2-40B4-BE49-F238E27FC236}">
                <a16:creationId xmlns:a16="http://schemas.microsoft.com/office/drawing/2014/main" id="{F42D9936-826F-43D2-AA2D-2EE56FDD15C5}"/>
              </a:ext>
            </a:extLst>
          </p:cNvPr>
          <p:cNvSpPr>
            <a:spLocks noGrp="1"/>
          </p:cNvSpPr>
          <p:nvPr>
            <p:ph idx="1"/>
          </p:nvPr>
        </p:nvSpPr>
        <p:spPr>
          <a:xfrm>
            <a:off x="838200" y="1253331"/>
            <a:ext cx="10515600" cy="4351338"/>
          </a:xfrm>
        </p:spPr>
        <p:txBody>
          <a:bodyPr/>
          <a:lstStyle/>
          <a:p>
            <a:pPr marL="457200" indent="-457200">
              <a:buFont typeface="Arial" panose="020B0604020202020204" pitchFamily="34" charset="0"/>
              <a:buChar char="•"/>
            </a:pPr>
            <a:r>
              <a:rPr lang="en-US" sz="3200" dirty="0"/>
              <a:t>All six components come from </a:t>
            </a:r>
            <a:r>
              <a:rPr lang="en-US" sz="3200" u="sng" dirty="0">
                <a:solidFill>
                  <a:schemeClr val="accent2"/>
                </a:solidFill>
              </a:rPr>
              <a:t>Scripture</a:t>
            </a:r>
            <a:r>
              <a:rPr lang="en-US" sz="3200" dirty="0"/>
              <a:t>.</a:t>
            </a:r>
          </a:p>
          <a:p>
            <a:pPr marL="457200" indent="-457200">
              <a:buFont typeface="Arial" panose="020B0604020202020204" pitchFamily="34" charset="0"/>
              <a:buChar char="•"/>
            </a:pPr>
            <a:r>
              <a:rPr lang="en-US" sz="3200" dirty="0"/>
              <a:t>Scripture should be </a:t>
            </a:r>
            <a:r>
              <a:rPr lang="en-US" sz="3200" u="sng" dirty="0">
                <a:solidFill>
                  <a:schemeClr val="accent2"/>
                </a:solidFill>
              </a:rPr>
              <a:t>primary shaper</a:t>
            </a:r>
            <a:r>
              <a:rPr lang="en-US" sz="3200" dirty="0">
                <a:solidFill>
                  <a:schemeClr val="accent2"/>
                </a:solidFill>
              </a:rPr>
              <a:t> </a:t>
            </a:r>
            <a:r>
              <a:rPr lang="en-US" sz="3200" dirty="0"/>
              <a:t>of strategies.</a:t>
            </a:r>
          </a:p>
          <a:p>
            <a:pPr marL="457200" indent="-457200">
              <a:buFont typeface="Arial" panose="020B0604020202020204" pitchFamily="34" charset="0"/>
              <a:buChar char="•"/>
            </a:pPr>
            <a:r>
              <a:rPr lang="en-US" sz="3200" dirty="0"/>
              <a:t>Progress in the 6 Components should be </a:t>
            </a:r>
            <a:r>
              <a:rPr lang="en-US" sz="3200" u="sng" dirty="0">
                <a:solidFill>
                  <a:schemeClr val="accent2"/>
                </a:solidFill>
              </a:rPr>
              <a:t>tracked</a:t>
            </a:r>
            <a:r>
              <a:rPr lang="en-US" sz="3200" dirty="0">
                <a:solidFill>
                  <a:schemeClr val="accent2"/>
                </a:solidFill>
              </a:rPr>
              <a:t> </a:t>
            </a:r>
            <a:r>
              <a:rPr lang="en-US" sz="3200" dirty="0"/>
              <a:t>and </a:t>
            </a:r>
            <a:r>
              <a:rPr lang="en-US" sz="3200" u="sng" dirty="0">
                <a:solidFill>
                  <a:schemeClr val="accent2"/>
                </a:solidFill>
              </a:rPr>
              <a:t>adjustments</a:t>
            </a:r>
            <a:r>
              <a:rPr lang="en-US" sz="3200" dirty="0"/>
              <a:t> to strategy regularly made.</a:t>
            </a:r>
          </a:p>
          <a:p>
            <a:pPr marL="457200" indent="-457200">
              <a:buFont typeface="Arial" panose="020B0604020202020204" pitchFamily="34" charset="0"/>
              <a:buChar char="•"/>
            </a:pPr>
            <a:r>
              <a:rPr lang="en-US" sz="3200" dirty="0"/>
              <a:t>The implementation of each component </a:t>
            </a:r>
            <a:r>
              <a:rPr lang="en-US" sz="3200" u="sng" dirty="0">
                <a:solidFill>
                  <a:schemeClr val="accent2"/>
                </a:solidFill>
              </a:rPr>
              <a:t>affects the others</a:t>
            </a:r>
            <a:r>
              <a:rPr lang="en-US" sz="3200" dirty="0">
                <a:solidFill>
                  <a:schemeClr val="accent2"/>
                </a:solidFill>
              </a:rPr>
              <a:t>.</a:t>
            </a:r>
          </a:p>
          <a:p>
            <a:pPr marL="457200" indent="-457200">
              <a:buFont typeface="Arial" panose="020B0604020202020204" pitchFamily="34" charset="0"/>
              <a:buChar char="•"/>
            </a:pPr>
            <a:endParaRPr lang="en-US" sz="3200" dirty="0"/>
          </a:p>
        </p:txBody>
      </p:sp>
    </p:spTree>
    <p:extLst>
      <p:ext uri="{BB962C8B-B14F-4D97-AF65-F5344CB8AC3E}">
        <p14:creationId xmlns:p14="http://schemas.microsoft.com/office/powerpoint/2010/main" val="1296804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FB716-87E4-D19E-BBDA-6D3726C27B5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B80A9DB-81A4-2D54-D6E0-D2491FEA9B7F}"/>
              </a:ext>
            </a:extLst>
          </p:cNvPr>
          <p:cNvSpPr>
            <a:spLocks noGrp="1"/>
          </p:cNvSpPr>
          <p:nvPr>
            <p:ph type="title"/>
          </p:nvPr>
        </p:nvSpPr>
        <p:spPr/>
        <p:txBody>
          <a:bodyPr/>
          <a:lstStyle/>
          <a:p>
            <a:r>
              <a:rPr lang="en-US" dirty="0"/>
              <a:t>ABIDING</a:t>
            </a:r>
          </a:p>
        </p:txBody>
      </p:sp>
      <p:sp>
        <p:nvSpPr>
          <p:cNvPr id="4" name="Content Placeholder 1">
            <a:extLst>
              <a:ext uri="{FF2B5EF4-FFF2-40B4-BE49-F238E27FC236}">
                <a16:creationId xmlns:a16="http://schemas.microsoft.com/office/drawing/2014/main" id="{A724626F-B27A-9830-A1B8-DB693C8069F4}"/>
              </a:ext>
            </a:extLst>
          </p:cNvPr>
          <p:cNvSpPr>
            <a:spLocks noGrp="1"/>
          </p:cNvSpPr>
          <p:nvPr>
            <p:ph idx="1"/>
          </p:nvPr>
        </p:nvSpPr>
        <p:spPr>
          <a:xfrm>
            <a:off x="838200" y="1087498"/>
            <a:ext cx="10515600" cy="5770502"/>
          </a:xfrm>
        </p:spPr>
        <p:txBody>
          <a:bodyPr/>
          <a:lstStyle/>
          <a:p>
            <a:r>
              <a:rPr lang="en-US" sz="3200" dirty="0"/>
              <a:t>The foundational, intentional, and relational component of being a disciple that involves the entire Trinity:</a:t>
            </a:r>
          </a:p>
          <a:p>
            <a:pPr marL="457200" indent="-457200">
              <a:buFont typeface="Arial" panose="020B0604020202020204" pitchFamily="34" charset="0"/>
              <a:buChar char="•"/>
            </a:pPr>
            <a:r>
              <a:rPr lang="en-US" dirty="0"/>
              <a:t>Walking with and following the leading of the Holy Spirit, who helps us be holy, as God the Father is holy, and to walk and remain in Christ until His return.</a:t>
            </a:r>
          </a:p>
          <a:p>
            <a:pPr marL="457200" indent="-457200">
              <a:buFont typeface="Arial" panose="020B0604020202020204" pitchFamily="34" charset="0"/>
              <a:buChar char="•"/>
            </a:pPr>
            <a:r>
              <a:rPr lang="en-US" dirty="0"/>
              <a:t>Sitting under, learning from, following and obeying Jesus Christ, who is our Lord, King, friend, and Head of the Church.</a:t>
            </a:r>
          </a:p>
          <a:p>
            <a:pPr marL="457200" indent="-457200">
              <a:buFont typeface="Arial" panose="020B0604020202020204" pitchFamily="34" charset="0"/>
              <a:buChar char="•"/>
            </a:pPr>
            <a:r>
              <a:rPr lang="en-US" dirty="0"/>
              <a:t>Asking and Listening in confident peace and fellowship with God the Father through the completed work of His Son, Jesus Christ, and the regenerating work of the Holy Spirit.</a:t>
            </a:r>
          </a:p>
          <a:p>
            <a:pPr marL="457200" indent="-457200">
              <a:buFont typeface="Arial" panose="020B0604020202020204" pitchFamily="34" charset="0"/>
              <a:buChar char="•"/>
            </a:pPr>
            <a:endParaRPr lang="en-US" sz="3200" dirty="0"/>
          </a:p>
        </p:txBody>
      </p:sp>
    </p:spTree>
    <p:extLst>
      <p:ext uri="{BB962C8B-B14F-4D97-AF65-F5344CB8AC3E}">
        <p14:creationId xmlns:p14="http://schemas.microsoft.com/office/powerpoint/2010/main" val="3555609212"/>
      </p:ext>
    </p:extLst>
  </p:cSld>
  <p:clrMapOvr>
    <a:masterClrMapping/>
  </p:clrMapOvr>
</p:sld>
</file>

<file path=ppt/theme/theme1.xml><?xml version="1.0" encoding="utf-8"?>
<a:theme xmlns:a="http://schemas.openxmlformats.org/drawingml/2006/main" name="Brand Template ">
  <a:themeElements>
    <a:clrScheme name="Custom 1">
      <a:dk1>
        <a:srgbClr val="1B355C"/>
      </a:dk1>
      <a:lt1>
        <a:srgbClr val="FFFFFF"/>
      </a:lt1>
      <a:dk2>
        <a:srgbClr val="ED7C31"/>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5" id="{6A88CDC8-2C2F-594C-BC05-486FEBF0F2AE}" vid="{108C5F29-76C4-6549-83DA-44FA755DD82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e9831bc-b2df-4ce9-a3fe-cefcae5a7efb" xsi:nil="true"/>
    <lcf76f155ced4ddcb4097134ff3c332f xmlns="10b85e57-d290-486b-b1ea-fd291ee08165">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F4BBF43A1463349A5BD76E7EDF8C5BD" ma:contentTypeVersion="12" ma:contentTypeDescription="Create a new document." ma:contentTypeScope="" ma:versionID="f8cb24f92c97d8fbe9ebb65b575b8472">
  <xsd:schema xmlns:xsd="http://www.w3.org/2001/XMLSchema" xmlns:xs="http://www.w3.org/2001/XMLSchema" xmlns:p="http://schemas.microsoft.com/office/2006/metadata/properties" xmlns:ns2="10b85e57-d290-486b-b1ea-fd291ee08165" xmlns:ns3="ae9831bc-b2df-4ce9-a3fe-cefcae5a7efb" targetNamespace="http://schemas.microsoft.com/office/2006/metadata/properties" ma:root="true" ma:fieldsID="dd8e654cca395784de7c414930f7ba07" ns2:_="" ns3:_="">
    <xsd:import namespace="10b85e57-d290-486b-b1ea-fd291ee08165"/>
    <xsd:import namespace="ae9831bc-b2df-4ce9-a3fe-cefcae5a7ef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AutoKeyPoints" minOccurs="0"/>
                <xsd:element ref="ns2:MediaServiceKeyPoint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b85e57-d290-486b-b1ea-fd291ee081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a3f473f5-fa69-402b-b6e7-3ef715960da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e9831bc-b2df-4ce9-a3fe-cefcae5a7efb"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628fbeac-30cb-4e3c-8e1a-dd6980b95f60}" ma:internalName="TaxCatchAll" ma:showField="CatchAllData" ma:web="ae9831bc-b2df-4ce9-a3fe-cefcae5a7ef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B43C028-0BC4-45B3-9272-2E98477BB182}">
  <ds:schemaRefs>
    <ds:schemaRef ds:uri="ae9831bc-b2df-4ce9-a3fe-cefcae5a7efb"/>
    <ds:schemaRef ds:uri="http://schemas.microsoft.com/office/2006/documentManagement/types"/>
    <ds:schemaRef ds:uri="10b85e57-d290-486b-b1ea-fd291ee08165"/>
    <ds:schemaRef ds:uri="http://www.w3.org/XML/1998/namespace"/>
    <ds:schemaRef ds:uri="http://purl.org/dc/elements/1.1/"/>
    <ds:schemaRef ds:uri="http://schemas.microsoft.com/office/2006/metadata/properties"/>
    <ds:schemaRef ds:uri="http://purl.org/dc/terms/"/>
    <ds:schemaRef ds:uri="http://schemas.openxmlformats.org/package/2006/metadata/core-properties"/>
    <ds:schemaRef ds:uri="http://purl.org/dc/dcmitype/"/>
    <ds:schemaRef ds:uri="http://schemas.microsoft.com/office/infopath/2007/PartnerControls"/>
  </ds:schemaRefs>
</ds:datastoreItem>
</file>

<file path=customXml/itemProps2.xml><?xml version="1.0" encoding="utf-8"?>
<ds:datastoreItem xmlns:ds="http://schemas.openxmlformats.org/officeDocument/2006/customXml" ds:itemID="{E2084A58-7BEF-40E3-9F94-F2373B194C7A}">
  <ds:schemaRefs>
    <ds:schemaRef ds:uri="http://schemas.microsoft.com/sharepoint/v3/contenttype/forms"/>
  </ds:schemaRefs>
</ds:datastoreItem>
</file>

<file path=customXml/itemProps3.xml><?xml version="1.0" encoding="utf-8"?>
<ds:datastoreItem xmlns:ds="http://schemas.openxmlformats.org/officeDocument/2006/customXml" ds:itemID="{69202802-3347-4D1C-8511-1694F382ADF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0b85e57-d290-486b-b1ea-fd291ee08165"/>
    <ds:schemaRef ds:uri="ae9831bc-b2df-4ce9-a3fe-cefcae5a7ef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2823</TotalTime>
  <Words>2808</Words>
  <Application>Microsoft Office PowerPoint</Application>
  <PresentationFormat>Widescreen</PresentationFormat>
  <Paragraphs>288</Paragraphs>
  <Slides>54</Slides>
  <Notes>44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54</vt:i4>
      </vt:variant>
    </vt:vector>
  </HeadingPairs>
  <TitlesOfParts>
    <vt:vector size="58" baseType="lpstr">
      <vt:lpstr>Calibri</vt:lpstr>
      <vt:lpstr>Arial</vt:lpstr>
      <vt:lpstr>Azo Sans</vt:lpstr>
      <vt:lpstr>Brand Template </vt:lpstr>
      <vt:lpstr>PowerPoint Presentation</vt:lpstr>
      <vt:lpstr>SESSION GOALS</vt:lpstr>
      <vt:lpstr>REACHING THE WORLD</vt:lpstr>
      <vt:lpstr>REACHING YOUR NEIGHBOR</vt:lpstr>
      <vt:lpstr>REACHING YOUR NEIGHBOR</vt:lpstr>
      <vt:lpstr>PowerPoint Presentation</vt:lpstr>
      <vt:lpstr>PowerPoint Presentation</vt:lpstr>
      <vt:lpstr>A FEW KEY POINTS ABOUT THE SIX COMPONENTS</vt:lpstr>
      <vt:lpstr>ABIDING</vt:lpstr>
      <vt:lpstr>ENTRY</vt:lpstr>
      <vt:lpstr>EVANGELISM</vt:lpstr>
      <vt:lpstr>DISCIPLESHIP</vt:lpstr>
      <vt:lpstr>CHURCH FORMATION</vt:lpstr>
      <vt:lpstr>LEADERSHIP DEVELOPMENT</vt:lpstr>
      <vt:lpstr>EXIT TO PARTNERSHIP</vt:lpstr>
      <vt:lpstr>PowerPoint Presentation</vt:lpstr>
      <vt:lpstr>ENTRY</vt:lpstr>
      <vt:lpstr>ENTRY</vt:lpstr>
      <vt:lpstr>ENTRY</vt:lpstr>
      <vt:lpstr>ENTRY</vt:lpstr>
      <vt:lpstr>ENTRY</vt:lpstr>
      <vt:lpstr>ENTRY</vt:lpstr>
      <vt:lpstr>ENTRY SCENARIOS</vt:lpstr>
      <vt:lpstr>ENTRY SCENARIOS</vt:lpstr>
      <vt:lpstr>ENTRY</vt:lpstr>
      <vt:lpstr>PowerPoint Presentation</vt:lpstr>
      <vt:lpstr>EXIT TO PARTNERSHIP</vt:lpstr>
      <vt:lpstr>EXIT TO PARTNERSHIP</vt:lpstr>
      <vt:lpstr>PowerPoint Presentation</vt:lpstr>
      <vt:lpstr>PowerPoint Presentation</vt:lpstr>
      <vt:lpstr>PowerPoint Presentation</vt:lpstr>
      <vt:lpstr>PowerPoint Presentation</vt:lpstr>
      <vt:lpstr>EXIT TO PARTNERSHIP</vt:lpstr>
      <vt:lpstr>HOW EXIT SHOULD SHAPE YOUR STRATEGY</vt:lpstr>
      <vt:lpstr>HOW EXIT SHOULD SHAPE YOUR STRATEGY</vt:lpstr>
      <vt:lpstr>EXIT TO PARTNERSHIP</vt:lpstr>
      <vt:lpstr>The Big Picture</vt:lpstr>
      <vt:lpstr>PowerPoint Presentation</vt:lpstr>
      <vt:lpstr>EVANGELISM</vt:lpstr>
      <vt:lpstr>EVANGELISM</vt:lpstr>
      <vt:lpstr>EVANGELISM</vt:lpstr>
      <vt:lpstr>PowerPoint Presentation</vt:lpstr>
      <vt:lpstr>DISCIPLESHIP</vt:lpstr>
      <vt:lpstr>DISCIPLESHIP</vt:lpstr>
      <vt:lpstr>DISCIPLESHIP</vt:lpstr>
      <vt:lpstr>DISCIPLESHIP</vt:lpstr>
      <vt:lpstr>DISCIPLESHIP</vt:lpstr>
      <vt:lpstr>PowerPoint Presentation</vt:lpstr>
      <vt:lpstr>CHURCH FORMATION</vt:lpstr>
      <vt:lpstr>PowerPoint Presentation</vt:lpstr>
      <vt:lpstr>LEADERSHIP DEVELOPMENT</vt:lpstr>
      <vt:lpstr>LEADERSHIP DEVELOPMENT</vt:lpstr>
      <vt:lpstr>LEADERSHIP DEVELOPMENT</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WGeisler@msnpath.com</dc:creator>
  <cp:keywords/>
  <dc:description/>
  <cp:lastModifiedBy>Waldrep, Brent</cp:lastModifiedBy>
  <cp:revision>28</cp:revision>
  <dcterms:created xsi:type="dcterms:W3CDTF">2022-06-03T16:42:00Z</dcterms:created>
  <dcterms:modified xsi:type="dcterms:W3CDTF">2026-02-07T17:00:44Z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0x0101004F4BBF43A1463349A5BD76E7EDF8C5BD</vt:lpwstr>
  </property>
  <property fmtid="{D5CDD505-2E9C-101B-9397-08002B2CF9AE}" pid="3" name="MediaServiceImageTags">
    <vt:lpwstr/>
  </property>
</Properties>
</file>