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7" r:id="rId3"/>
    <p:sldId id="288" r:id="rId4"/>
    <p:sldId id="258" r:id="rId5"/>
    <p:sldId id="289" r:id="rId6"/>
    <p:sldId id="290" r:id="rId7"/>
    <p:sldId id="291" r:id="rId8"/>
    <p:sldId id="259" r:id="rId9"/>
    <p:sldId id="292" r:id="rId10"/>
    <p:sldId id="293" r:id="rId11"/>
    <p:sldId id="294" r:id="rId12"/>
    <p:sldId id="296" r:id="rId13"/>
    <p:sldId id="261" r:id="rId14"/>
    <p:sldId id="297" r:id="rId15"/>
    <p:sldId id="298" r:id="rId16"/>
    <p:sldId id="299" r:id="rId17"/>
    <p:sldId id="300" r:id="rId18"/>
    <p:sldId id="301" r:id="rId19"/>
    <p:sldId id="302" r:id="rId20"/>
    <p:sldId id="263" r:id="rId21"/>
    <p:sldId id="266" r:id="rId22"/>
    <p:sldId id="287" r:id="rId23"/>
    <p:sldId id="31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62"/>
    <p:restoredTop sz="94558"/>
  </p:normalViewPr>
  <p:slideViewPr>
    <p:cSldViewPr snapToGrid="0" snapToObjects="1">
      <p:cViewPr varScale="1">
        <p:scale>
          <a:sx n="104" d="100"/>
          <a:sy n="104" d="100"/>
        </p:scale>
        <p:origin x="1692"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7FE76F-02A6-214B-984B-3A5CD73F00DF}" type="datetimeFigureOut">
              <a:rPr lang="en-US" smtClean="0"/>
              <a:t>2/7/2026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AA03FA-258E-F144-A6D0-D2D44560C24B}" type="slidenum">
              <a:rPr lang="en-US" smtClean="0"/>
              <a:t>‹#›</a:t>
            </a:fld>
            <a:endParaRPr lang="en-US"/>
          </a:p>
        </p:txBody>
      </p:sp>
    </p:spTree>
    <p:extLst>
      <p:ext uri="{BB962C8B-B14F-4D97-AF65-F5344CB8AC3E}">
        <p14:creationId xmlns:p14="http://schemas.microsoft.com/office/powerpoint/2010/main" val="31968699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869C304-A1F1-0B4D-B5A4-EF40B4F7A810}" type="datetimeFigureOut">
              <a:rPr lang="en-US" smtClean="0"/>
              <a:pPr/>
              <a:t>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69C304-A1F1-0B4D-B5A4-EF40B4F7A810}" type="datetimeFigureOut">
              <a:rPr lang="en-US" smtClean="0"/>
              <a:pPr/>
              <a:t>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69C304-A1F1-0B4D-B5A4-EF40B4F7A810}" type="datetimeFigureOut">
              <a:rPr lang="en-US" smtClean="0"/>
              <a:pPr/>
              <a:t>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69C304-A1F1-0B4D-B5A4-EF40B4F7A810}" type="datetimeFigureOut">
              <a:rPr lang="en-US" smtClean="0"/>
              <a:pPr/>
              <a:t>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69C304-A1F1-0B4D-B5A4-EF40B4F7A810}" type="datetimeFigureOut">
              <a:rPr lang="en-US" smtClean="0"/>
              <a:pPr/>
              <a:t>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69C304-A1F1-0B4D-B5A4-EF40B4F7A810}" type="datetimeFigureOut">
              <a:rPr lang="en-US" smtClean="0"/>
              <a:pPr/>
              <a:t>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69C304-A1F1-0B4D-B5A4-EF40B4F7A810}" type="datetimeFigureOut">
              <a:rPr lang="en-US" smtClean="0"/>
              <a:pPr/>
              <a:t>2/7/2026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69C304-A1F1-0B4D-B5A4-EF40B4F7A810}" type="datetimeFigureOut">
              <a:rPr lang="en-US" smtClean="0"/>
              <a:pPr/>
              <a:t>2/7/2026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9C304-A1F1-0B4D-B5A4-EF40B4F7A810}" type="datetimeFigureOut">
              <a:rPr lang="en-US" smtClean="0"/>
              <a:pPr/>
              <a:t>2/7/2026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69C304-A1F1-0B4D-B5A4-EF40B4F7A810}" type="datetimeFigureOut">
              <a:rPr lang="en-US" smtClean="0"/>
              <a:pPr/>
              <a:t>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69C304-A1F1-0B4D-B5A4-EF40B4F7A810}" type="datetimeFigureOut">
              <a:rPr lang="en-US" smtClean="0"/>
              <a:pPr/>
              <a:t>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BA22AD-229B-4344-B702-9A50961550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9C304-A1F1-0B4D-B5A4-EF40B4F7A810}" type="datetimeFigureOut">
              <a:rPr lang="en-US" smtClean="0"/>
              <a:pPr/>
              <a:t>2/7/2026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A22AD-229B-4344-B702-9A50961550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5400" dirty="0"/>
              <a:t>Community Research Methods</a:t>
            </a:r>
          </a:p>
        </p:txBody>
      </p:sp>
      <p:sp>
        <p:nvSpPr>
          <p:cNvPr id="3" name="Subtitle 2"/>
          <p:cNvSpPr>
            <a:spLocks noGrp="1"/>
          </p:cNvSpPr>
          <p:nvPr>
            <p:ph type="subTitle" idx="1"/>
          </p:nvPr>
        </p:nvSpPr>
        <p:spPr/>
        <p:txBody>
          <a:bodyPr/>
          <a:lstStyle/>
          <a:p>
            <a:r>
              <a:rPr lang="en-US" dirty="0"/>
              <a:t>Anthony Casey</a:t>
            </a:r>
          </a:p>
          <a:p>
            <a:r>
              <a:rPr lang="en-US" dirty="0"/>
              <a:t>Grace Theological Seminary</a:t>
            </a:r>
          </a:p>
          <a:p>
            <a:r>
              <a:rPr lang="en-US" dirty="0" err="1"/>
              <a:t>caseyaf@grace.edu</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it?</a:t>
            </a:r>
          </a:p>
        </p:txBody>
      </p:sp>
      <p:sp>
        <p:nvSpPr>
          <p:cNvPr id="3" name="Content Placeholder 2"/>
          <p:cNvSpPr>
            <a:spLocks noGrp="1"/>
          </p:cNvSpPr>
          <p:nvPr>
            <p:ph idx="1"/>
          </p:nvPr>
        </p:nvSpPr>
        <p:spPr/>
        <p:txBody>
          <a:bodyPr>
            <a:normAutofit/>
          </a:bodyPr>
          <a:lstStyle/>
          <a:p>
            <a:r>
              <a:rPr lang="en-US" dirty="0"/>
              <a:t>A key research method</a:t>
            </a:r>
          </a:p>
          <a:p>
            <a:r>
              <a:rPr lang="en-US" dirty="0"/>
              <a:t>Experiential learning</a:t>
            </a:r>
          </a:p>
          <a:p>
            <a:r>
              <a:rPr lang="en-US" dirty="0"/>
              <a:t>Remember that you are being observed, as well as doing the observing</a:t>
            </a:r>
          </a:p>
          <a:p>
            <a:pPr lvl="1"/>
            <a:r>
              <a:rPr lang="en-US" dirty="0"/>
              <a:t>Build trust</a:t>
            </a:r>
          </a:p>
          <a:p>
            <a:r>
              <a:rPr lang="en-US" dirty="0"/>
              <a:t>Takes time, repeated visits to fully grasp what’s happening</a:t>
            </a:r>
          </a:p>
        </p:txBody>
      </p:sp>
    </p:spTree>
    <p:extLst>
      <p:ext uri="{BB962C8B-B14F-4D97-AF65-F5344CB8AC3E}">
        <p14:creationId xmlns:p14="http://schemas.microsoft.com/office/powerpoint/2010/main" val="3359018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Cultural Map</a:t>
            </a:r>
          </a:p>
        </p:txBody>
      </p:sp>
      <p:sp>
        <p:nvSpPr>
          <p:cNvPr id="3" name="Content Placeholder 2"/>
          <p:cNvSpPr>
            <a:spLocks noGrp="1"/>
          </p:cNvSpPr>
          <p:nvPr>
            <p:ph idx="1"/>
          </p:nvPr>
        </p:nvSpPr>
        <p:spPr/>
        <p:txBody>
          <a:bodyPr/>
          <a:lstStyle/>
          <a:p>
            <a:r>
              <a:rPr lang="en-US" dirty="0"/>
              <a:t>At some point it’s a good idea to sketch the site you are researching</a:t>
            </a:r>
          </a:p>
          <a:p>
            <a:pPr lvl="1"/>
            <a:r>
              <a:rPr lang="en-US" dirty="0"/>
              <a:t>Use of space communicates</a:t>
            </a:r>
          </a:p>
          <a:p>
            <a:pPr lvl="1"/>
            <a:r>
              <a:rPr lang="en-US" dirty="0"/>
              <a:t>Note any unique features, people, activities</a:t>
            </a:r>
          </a:p>
          <a:p>
            <a:pPr lvl="1"/>
            <a:r>
              <a:rPr lang="en-US" dirty="0"/>
              <a:t>Where do people congregate?</a:t>
            </a:r>
          </a:p>
          <a:p>
            <a:pPr lvl="1"/>
            <a:r>
              <a:rPr lang="en-US" dirty="0"/>
              <a:t>What do they do there?</a:t>
            </a:r>
          </a:p>
          <a:p>
            <a:pPr lvl="1"/>
            <a:r>
              <a:rPr lang="en-US" dirty="0"/>
              <a:t>What rules govern interaction?</a:t>
            </a:r>
          </a:p>
        </p:txBody>
      </p:sp>
    </p:spTree>
    <p:extLst>
      <p:ext uri="{BB962C8B-B14F-4D97-AF65-F5344CB8AC3E}">
        <p14:creationId xmlns:p14="http://schemas.microsoft.com/office/powerpoint/2010/main" val="1337795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what level?</a:t>
            </a:r>
          </a:p>
        </p:txBody>
      </p:sp>
      <p:sp>
        <p:nvSpPr>
          <p:cNvPr id="3" name="Content Placeholder 2"/>
          <p:cNvSpPr>
            <a:spLocks noGrp="1"/>
          </p:cNvSpPr>
          <p:nvPr>
            <p:ph idx="1"/>
          </p:nvPr>
        </p:nvSpPr>
        <p:spPr/>
        <p:txBody>
          <a:bodyPr/>
          <a:lstStyle/>
          <a:p>
            <a:r>
              <a:rPr lang="en-US" dirty="0"/>
              <a:t>Participant observation</a:t>
            </a:r>
          </a:p>
          <a:p>
            <a:pPr lvl="1"/>
            <a:r>
              <a:rPr lang="en-US" dirty="0"/>
              <a:t>Non, Partial, Full</a:t>
            </a:r>
          </a:p>
          <a:p>
            <a:pPr lvl="1"/>
            <a:r>
              <a:rPr lang="en-US" dirty="0"/>
              <a:t>Describe what is happening, who is there</a:t>
            </a:r>
          </a:p>
          <a:p>
            <a:pPr lvl="1"/>
            <a:r>
              <a:rPr lang="en-US" dirty="0"/>
              <a:t>How are people dressed, who is interacting with whom, what are the non-verbal gestures, how are they viewing time/events?</a:t>
            </a:r>
          </a:p>
          <a:p>
            <a:pPr lvl="1"/>
            <a:r>
              <a:rPr lang="en-US" dirty="0"/>
              <a:t>Let your observations lead you to ask appropriate questions</a:t>
            </a:r>
          </a:p>
        </p:txBody>
      </p:sp>
    </p:spTree>
    <p:extLst>
      <p:ext uri="{BB962C8B-B14F-4D97-AF65-F5344CB8AC3E}">
        <p14:creationId xmlns:p14="http://schemas.microsoft.com/office/powerpoint/2010/main" val="2126457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Write up the notes</a:t>
            </a:r>
          </a:p>
        </p:txBody>
      </p:sp>
      <p:sp>
        <p:nvSpPr>
          <p:cNvPr id="3" name="Content Placeholder 2"/>
          <p:cNvSpPr>
            <a:spLocks noGrp="1"/>
          </p:cNvSpPr>
          <p:nvPr>
            <p:ph idx="1"/>
          </p:nvPr>
        </p:nvSpPr>
        <p:spPr/>
        <p:txBody>
          <a:bodyPr/>
          <a:lstStyle/>
          <a:p>
            <a:r>
              <a:rPr lang="en-US" dirty="0"/>
              <a:t>Find some way to categorize what you observed</a:t>
            </a:r>
          </a:p>
          <a:p>
            <a:r>
              <a:rPr lang="en-US" dirty="0"/>
              <a:t>What was surprising? What questions were raised?  What difficulties were encountered?</a:t>
            </a:r>
          </a:p>
          <a:p>
            <a:r>
              <a:rPr lang="en-US" dirty="0"/>
              <a:t>Places, people, rituals</a:t>
            </a:r>
          </a:p>
          <a:p>
            <a:r>
              <a:rPr lang="en-US" dirty="0"/>
              <a:t>Next steps? Cyclical research</a:t>
            </a:r>
          </a:p>
        </p:txBody>
      </p:sp>
    </p:spTree>
    <p:extLst>
      <p:ext uri="{BB962C8B-B14F-4D97-AF65-F5344CB8AC3E}">
        <p14:creationId xmlns:p14="http://schemas.microsoft.com/office/powerpoint/2010/main" val="1931229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Qualitative Interviewing</a:t>
            </a:r>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it?</a:t>
            </a:r>
          </a:p>
        </p:txBody>
      </p:sp>
      <p:sp>
        <p:nvSpPr>
          <p:cNvPr id="3" name="Content Placeholder 2"/>
          <p:cNvSpPr>
            <a:spLocks noGrp="1"/>
          </p:cNvSpPr>
          <p:nvPr>
            <p:ph idx="1"/>
          </p:nvPr>
        </p:nvSpPr>
        <p:spPr/>
        <p:txBody>
          <a:bodyPr>
            <a:normAutofit lnSpcReduction="10000"/>
          </a:bodyPr>
          <a:lstStyle/>
          <a:p>
            <a:r>
              <a:rPr lang="en-US" dirty="0"/>
              <a:t>An adventure!</a:t>
            </a:r>
          </a:p>
          <a:p>
            <a:r>
              <a:rPr lang="en-US" dirty="0"/>
              <a:t>A window into people’s life and experiences</a:t>
            </a:r>
          </a:p>
          <a:p>
            <a:r>
              <a:rPr lang="en-US" dirty="0"/>
              <a:t>A way to reconstruct events in which you did not participate</a:t>
            </a:r>
          </a:p>
          <a:p>
            <a:r>
              <a:rPr lang="en-US" dirty="0"/>
              <a:t>A tool for research that builds on skills you already have</a:t>
            </a:r>
          </a:p>
          <a:p>
            <a:r>
              <a:rPr lang="en-US" dirty="0"/>
              <a:t>Not just a conversation – You intentionally learn about people’s thoughts, feelings, and experiences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it?</a:t>
            </a:r>
          </a:p>
        </p:txBody>
      </p:sp>
      <p:sp>
        <p:nvSpPr>
          <p:cNvPr id="3" name="Content Placeholder 2"/>
          <p:cNvSpPr>
            <a:spLocks noGrp="1"/>
          </p:cNvSpPr>
          <p:nvPr>
            <p:ph idx="1"/>
          </p:nvPr>
        </p:nvSpPr>
        <p:spPr/>
        <p:txBody>
          <a:bodyPr>
            <a:normAutofit lnSpcReduction="10000"/>
          </a:bodyPr>
          <a:lstStyle/>
          <a:p>
            <a:r>
              <a:rPr lang="en-US" dirty="0"/>
              <a:t>It is guided by the researcher who asks a limited number of questions and encourages the interviewee to provide detail and depth on their experiences</a:t>
            </a:r>
          </a:p>
          <a:p>
            <a:r>
              <a:rPr lang="en-US" dirty="0"/>
              <a:t>It is an approach to learning, just like library research</a:t>
            </a:r>
          </a:p>
          <a:p>
            <a:r>
              <a:rPr lang="en-US" dirty="0"/>
              <a:t>It builds a theory about why things are as they are – perception matters!</a:t>
            </a:r>
          </a:p>
          <a:p>
            <a:r>
              <a:rPr lang="en-US" dirty="0"/>
              <a:t>It is unique and flexible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the Researcher</a:t>
            </a:r>
          </a:p>
        </p:txBody>
      </p:sp>
      <p:sp>
        <p:nvSpPr>
          <p:cNvPr id="3" name="Content Placeholder 2"/>
          <p:cNvSpPr>
            <a:spLocks noGrp="1"/>
          </p:cNvSpPr>
          <p:nvPr>
            <p:ph idx="1"/>
          </p:nvPr>
        </p:nvSpPr>
        <p:spPr/>
        <p:txBody>
          <a:bodyPr/>
          <a:lstStyle/>
          <a:p>
            <a:r>
              <a:rPr lang="en-US" dirty="0"/>
              <a:t>The most important component, but don’t stress out!</a:t>
            </a:r>
          </a:p>
          <a:p>
            <a:r>
              <a:rPr lang="en-US" dirty="0"/>
              <a:t>Be flexible – every interview is different</a:t>
            </a:r>
          </a:p>
          <a:p>
            <a:r>
              <a:rPr lang="en-US" dirty="0"/>
              <a:t>Listen first, then follow up as information unfolds</a:t>
            </a:r>
          </a:p>
          <a:p>
            <a:r>
              <a:rPr lang="en-US" dirty="0"/>
              <a:t>Look for and draw out detail – the what, but especially the why</a:t>
            </a:r>
          </a:p>
          <a:p>
            <a:r>
              <a:rPr lang="en-US" dirty="0"/>
              <a:t>Attempt to appear relaxed!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Interviewee</a:t>
            </a:r>
          </a:p>
        </p:txBody>
      </p:sp>
      <p:sp>
        <p:nvSpPr>
          <p:cNvPr id="3" name="Content Placeholder 2"/>
          <p:cNvSpPr>
            <a:spLocks noGrp="1"/>
          </p:cNvSpPr>
          <p:nvPr>
            <p:ph idx="1"/>
          </p:nvPr>
        </p:nvSpPr>
        <p:spPr/>
        <p:txBody>
          <a:bodyPr/>
          <a:lstStyle/>
          <a:p>
            <a:r>
              <a:rPr lang="en-US" dirty="0"/>
              <a:t>A partner in the research, not the object of it</a:t>
            </a:r>
          </a:p>
          <a:p>
            <a:pPr lvl="1"/>
            <a:r>
              <a:rPr lang="en-US" dirty="0"/>
              <a:t>They are the expert in their area</a:t>
            </a:r>
          </a:p>
          <a:p>
            <a:pPr lvl="1"/>
            <a:r>
              <a:rPr lang="en-US" dirty="0"/>
              <a:t>You are the learner</a:t>
            </a:r>
          </a:p>
          <a:p>
            <a:pPr lvl="1"/>
            <a:r>
              <a:rPr lang="en-US" dirty="0"/>
              <a:t>They can open doors you cannot</a:t>
            </a:r>
          </a:p>
          <a:p>
            <a:r>
              <a:rPr lang="en-US" dirty="0"/>
              <a:t>An individual with individual experiences, feelings, opinions, and perceptions</a:t>
            </a:r>
          </a:p>
          <a:p>
            <a:r>
              <a:rPr lang="en-US" dirty="0"/>
              <a:t>Likely to be suspicious of you</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People to Interview</a:t>
            </a:r>
          </a:p>
        </p:txBody>
      </p:sp>
      <p:sp>
        <p:nvSpPr>
          <p:cNvPr id="3" name="Content Placeholder 2"/>
          <p:cNvSpPr>
            <a:spLocks noGrp="1"/>
          </p:cNvSpPr>
          <p:nvPr>
            <p:ph idx="1"/>
          </p:nvPr>
        </p:nvSpPr>
        <p:spPr/>
        <p:txBody>
          <a:bodyPr/>
          <a:lstStyle/>
          <a:p>
            <a:r>
              <a:rPr lang="en-US" dirty="0"/>
              <a:t>Shop owners, residents, bus stop, community centers, police, places of worship</a:t>
            </a:r>
          </a:p>
          <a:p>
            <a:r>
              <a:rPr lang="en-US" dirty="0"/>
              <a:t>Always ask each person if they know someone else you should talk to or place you should visit</a:t>
            </a:r>
          </a:p>
          <a:p>
            <a:r>
              <a:rPr lang="en-US" dirty="0"/>
              <a:t>Look for leaders and good representatives of your research target</a:t>
            </a:r>
          </a:p>
          <a:p>
            <a:r>
              <a:rPr lang="en-US" dirty="0"/>
              <a:t>Make as few assumptions as possible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We Doing?</a:t>
            </a:r>
          </a:p>
        </p:txBody>
      </p:sp>
      <p:sp>
        <p:nvSpPr>
          <p:cNvPr id="3" name="Content Placeholder 2"/>
          <p:cNvSpPr>
            <a:spLocks noGrp="1"/>
          </p:cNvSpPr>
          <p:nvPr>
            <p:ph idx="1"/>
          </p:nvPr>
        </p:nvSpPr>
        <p:spPr/>
        <p:txBody>
          <a:bodyPr/>
          <a:lstStyle/>
          <a:p>
            <a:r>
              <a:rPr lang="en-US" dirty="0"/>
              <a:t>Seeking to find and understand the peoples in our community. Hidden peoples.</a:t>
            </a:r>
          </a:p>
          <a:p>
            <a:r>
              <a:rPr lang="en-US" dirty="0"/>
              <a:t>A science and an art</a:t>
            </a:r>
          </a:p>
          <a:p>
            <a:r>
              <a:rPr lang="en-US" dirty="0"/>
              <a:t>Neighborhood “laboratory”</a:t>
            </a:r>
          </a:p>
          <a:p>
            <a:r>
              <a:rPr lang="en-US" dirty="0"/>
              <a:t>Avoid outside assumptions and allow the people to reveal their needs</a:t>
            </a:r>
          </a:p>
          <a:p>
            <a:pPr>
              <a:buNone/>
            </a:pPr>
            <a:endParaRPr lang="en-US" dirty="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Encouraging People to Talk</a:t>
            </a:r>
          </a:p>
        </p:txBody>
      </p:sp>
      <p:sp>
        <p:nvSpPr>
          <p:cNvPr id="3" name="Content Placeholder 2"/>
          <p:cNvSpPr>
            <a:spLocks noGrp="1"/>
          </p:cNvSpPr>
          <p:nvPr>
            <p:ph idx="1"/>
          </p:nvPr>
        </p:nvSpPr>
        <p:spPr/>
        <p:txBody>
          <a:bodyPr>
            <a:normAutofit fontScale="85000" lnSpcReduction="20000"/>
          </a:bodyPr>
          <a:lstStyle/>
          <a:p>
            <a:r>
              <a:rPr lang="en-US" dirty="0"/>
              <a:t>Consider their cultural norms and values</a:t>
            </a:r>
          </a:p>
          <a:p>
            <a:r>
              <a:rPr lang="en-US" dirty="0"/>
              <a:t>Think about how to introduce yourself</a:t>
            </a:r>
          </a:p>
          <a:p>
            <a:pPr lvl="1"/>
            <a:r>
              <a:rPr lang="en-US" dirty="0"/>
              <a:t>Student, visitor, learning about the neighborhood, with ______ Church, requirement for a class?</a:t>
            </a:r>
          </a:p>
          <a:p>
            <a:pPr lvl="1"/>
            <a:r>
              <a:rPr lang="en-US" dirty="0"/>
              <a:t>People may not have a category for “researcher”</a:t>
            </a:r>
          </a:p>
          <a:p>
            <a:pPr lvl="1"/>
            <a:r>
              <a:rPr lang="en-US" dirty="0"/>
              <a:t>Relate to your background if it fits where you are researching.  “I grew up in a neighborhood like this in Chicago.  What is it like here?”</a:t>
            </a:r>
          </a:p>
          <a:p>
            <a:r>
              <a:rPr lang="en-US" dirty="0"/>
              <a:t>Help the person understand you want to learn from them, that they are the expert.  “I would like to talk to you because you live here and know about the neighborhood.”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the Interview</a:t>
            </a:r>
          </a:p>
        </p:txBody>
      </p:sp>
      <p:sp>
        <p:nvSpPr>
          <p:cNvPr id="3" name="Content Placeholder 2"/>
          <p:cNvSpPr>
            <a:spLocks noGrp="1"/>
          </p:cNvSpPr>
          <p:nvPr>
            <p:ph idx="1"/>
          </p:nvPr>
        </p:nvSpPr>
        <p:spPr/>
        <p:txBody>
          <a:bodyPr>
            <a:normAutofit/>
          </a:bodyPr>
          <a:lstStyle/>
          <a:p>
            <a:r>
              <a:rPr lang="en-US" dirty="0"/>
              <a:t>Find a place to step aside and regroup</a:t>
            </a:r>
          </a:p>
          <a:p>
            <a:r>
              <a:rPr lang="en-US" dirty="0"/>
              <a:t>Try to recall the details</a:t>
            </a:r>
          </a:p>
          <a:p>
            <a:r>
              <a:rPr lang="en-US" dirty="0"/>
              <a:t>Write notes in your notebook or audio</a:t>
            </a:r>
          </a:p>
          <a:p>
            <a:r>
              <a:rPr lang="en-US" dirty="0"/>
              <a:t>Finish your notes, as best as you can remember, before looking for another interview</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Data</a:t>
            </a:r>
          </a:p>
        </p:txBody>
      </p:sp>
      <p:sp>
        <p:nvSpPr>
          <p:cNvPr id="3" name="Content Placeholder 2"/>
          <p:cNvSpPr>
            <a:spLocks noGrp="1"/>
          </p:cNvSpPr>
          <p:nvPr>
            <p:ph idx="1"/>
          </p:nvPr>
        </p:nvSpPr>
        <p:spPr/>
        <p:txBody>
          <a:bodyPr>
            <a:normAutofit fontScale="92500" lnSpcReduction="10000"/>
          </a:bodyPr>
          <a:lstStyle/>
          <a:p>
            <a:r>
              <a:rPr lang="en-US" dirty="0"/>
              <a:t>Categorize your findings based on what works for you</a:t>
            </a:r>
          </a:p>
          <a:p>
            <a:pPr lvl="1"/>
            <a:r>
              <a:rPr lang="en-US" dirty="0"/>
              <a:t>5 Fs (Family, Friends, Food, Festivals, Future)</a:t>
            </a:r>
          </a:p>
          <a:p>
            <a:pPr lvl="1"/>
            <a:r>
              <a:rPr lang="en-US" dirty="0"/>
              <a:t>By ethnic group</a:t>
            </a:r>
          </a:p>
          <a:p>
            <a:pPr lvl="1"/>
            <a:r>
              <a:rPr lang="en-US" dirty="0"/>
              <a:t>By geographic segment</a:t>
            </a:r>
          </a:p>
          <a:p>
            <a:r>
              <a:rPr lang="en-US" dirty="0"/>
              <a:t>Read and reflect on what you learned several times</a:t>
            </a:r>
          </a:p>
          <a:p>
            <a:r>
              <a:rPr lang="en-US" dirty="0"/>
              <a:t>Discuss your findings with others</a:t>
            </a:r>
          </a:p>
          <a:p>
            <a:r>
              <a:rPr lang="en-US" dirty="0"/>
              <a:t>Begin to formulate a strategy for engagement</a:t>
            </a:r>
          </a:p>
          <a:p>
            <a:pPr>
              <a:buNone/>
            </a:pPr>
            <a:endParaRPr lang="en-US" dirty="0"/>
          </a:p>
        </p:txBody>
      </p:sp>
    </p:spTree>
    <p:extLst>
      <p:ext uri="{BB962C8B-B14F-4D97-AF65-F5344CB8AC3E}">
        <p14:creationId xmlns:p14="http://schemas.microsoft.com/office/powerpoint/2010/main" val="3238556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17C1F-FA56-A8A4-C1A6-C76F2D0C7D6B}"/>
              </a:ext>
            </a:extLst>
          </p:cNvPr>
          <p:cNvSpPr>
            <a:spLocks noGrp="1"/>
          </p:cNvSpPr>
          <p:nvPr>
            <p:ph type="title"/>
          </p:nvPr>
        </p:nvSpPr>
        <p:spPr/>
        <p:txBody>
          <a:bodyPr/>
          <a:lstStyle/>
          <a:p>
            <a:r>
              <a:rPr lang="en-US" dirty="0"/>
              <a:t>Questions/Thoughts?</a:t>
            </a:r>
          </a:p>
        </p:txBody>
      </p:sp>
      <p:sp>
        <p:nvSpPr>
          <p:cNvPr id="3" name="Content Placeholder 2">
            <a:extLst>
              <a:ext uri="{FF2B5EF4-FFF2-40B4-BE49-F238E27FC236}">
                <a16:creationId xmlns:a16="http://schemas.microsoft.com/office/drawing/2014/main" id="{25C42170-563C-ACAF-E6A7-9DCBAA07C78B}"/>
              </a:ext>
            </a:extLst>
          </p:cNvPr>
          <p:cNvSpPr>
            <a:spLocks noGrp="1"/>
          </p:cNvSpPr>
          <p:nvPr>
            <p:ph idx="1"/>
          </p:nvPr>
        </p:nvSpPr>
        <p:spPr/>
        <p:txBody>
          <a:bodyPr/>
          <a:lstStyle/>
          <a:p>
            <a:pPr marL="0" indent="0">
              <a:buNone/>
            </a:pPr>
            <a:endParaRPr lang="en-US" dirty="0"/>
          </a:p>
        </p:txBody>
      </p:sp>
    </p:spTree>
    <p:extLst>
      <p:ext uri="{BB962C8B-B14F-4D97-AF65-F5344CB8AC3E}">
        <p14:creationId xmlns:p14="http://schemas.microsoft.com/office/powerpoint/2010/main" val="2788146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Research?</a:t>
            </a:r>
          </a:p>
        </p:txBody>
      </p:sp>
      <p:sp>
        <p:nvSpPr>
          <p:cNvPr id="3" name="Content Placeholder 2"/>
          <p:cNvSpPr>
            <a:spLocks noGrp="1"/>
          </p:cNvSpPr>
          <p:nvPr>
            <p:ph idx="1"/>
          </p:nvPr>
        </p:nvSpPr>
        <p:spPr/>
        <p:txBody>
          <a:bodyPr/>
          <a:lstStyle/>
          <a:p>
            <a:r>
              <a:rPr lang="en-US" dirty="0"/>
              <a:t>Discover worldview/identity</a:t>
            </a:r>
          </a:p>
          <a:p>
            <a:r>
              <a:rPr lang="en-US" dirty="0"/>
              <a:t>Gain insight</a:t>
            </a:r>
          </a:p>
          <a:p>
            <a:r>
              <a:rPr lang="en-US" dirty="0"/>
              <a:t>Community driven response</a:t>
            </a:r>
          </a:p>
          <a:p>
            <a:r>
              <a:rPr lang="en-US" dirty="0"/>
              <a:t>Research is a process and an outcome</a:t>
            </a:r>
          </a:p>
          <a:p>
            <a:pPr lvl="1"/>
            <a:r>
              <a:rPr lang="en-US" dirty="0"/>
              <a:t>Relationship Building</a:t>
            </a:r>
          </a:p>
          <a:p>
            <a:pPr lvl="1"/>
            <a:r>
              <a:rPr lang="en-US" dirty="0"/>
              <a:t>Mobilization</a:t>
            </a:r>
          </a:p>
          <a:p>
            <a:pPr lvl="1"/>
            <a:r>
              <a:rPr lang="en-US" dirty="0"/>
              <a:t>Training</a:t>
            </a:r>
          </a:p>
        </p:txBody>
      </p:sp>
    </p:spTree>
    <p:extLst>
      <p:ext uri="{BB962C8B-B14F-4D97-AF65-F5344CB8AC3E}">
        <p14:creationId xmlns:p14="http://schemas.microsoft.com/office/powerpoint/2010/main" val="81320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Process</a:t>
            </a:r>
          </a:p>
        </p:txBody>
      </p:sp>
      <p:sp>
        <p:nvSpPr>
          <p:cNvPr id="3" name="Content Placeholder 2"/>
          <p:cNvSpPr>
            <a:spLocks noGrp="1"/>
          </p:cNvSpPr>
          <p:nvPr>
            <p:ph idx="1"/>
          </p:nvPr>
        </p:nvSpPr>
        <p:spPr/>
        <p:txBody>
          <a:bodyPr>
            <a:normAutofit lnSpcReduction="10000"/>
          </a:bodyPr>
          <a:lstStyle/>
          <a:p>
            <a:r>
              <a:rPr lang="en-US" dirty="0"/>
              <a:t>Choose a research project/space</a:t>
            </a:r>
          </a:p>
          <a:p>
            <a:r>
              <a:rPr lang="en-US" dirty="0"/>
              <a:t>Built on three legs</a:t>
            </a:r>
          </a:p>
          <a:p>
            <a:pPr lvl="1"/>
            <a:r>
              <a:rPr lang="en-US" dirty="0"/>
              <a:t>Bibliographic research</a:t>
            </a:r>
          </a:p>
          <a:p>
            <a:pPr lvl="1"/>
            <a:r>
              <a:rPr lang="en-US" dirty="0"/>
              <a:t>Participant observation</a:t>
            </a:r>
          </a:p>
          <a:p>
            <a:pPr lvl="1"/>
            <a:r>
              <a:rPr lang="en-US" dirty="0"/>
              <a:t>Ethnographic interviewing</a:t>
            </a:r>
          </a:p>
          <a:p>
            <a:r>
              <a:rPr lang="en-US" dirty="0"/>
              <a:t>Bibliographic research</a:t>
            </a:r>
          </a:p>
          <a:p>
            <a:pPr lvl="1"/>
            <a:r>
              <a:rPr lang="en-US" dirty="0"/>
              <a:t>What have others already found?</a:t>
            </a:r>
          </a:p>
          <a:p>
            <a:pPr lvl="1"/>
            <a:r>
              <a:rPr lang="en-US" dirty="0"/>
              <a:t>Where should I start?</a:t>
            </a:r>
          </a:p>
          <a:p>
            <a:pPr lvl="1"/>
            <a:r>
              <a:rPr lang="en-US" dirty="0"/>
              <a:t>How can I best prepare to go in person?</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950" dirty="0"/>
              <a:t>Site Access and Cultural Informants</a:t>
            </a: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172686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Entry</a:t>
            </a:r>
          </a:p>
        </p:txBody>
      </p:sp>
      <p:sp>
        <p:nvSpPr>
          <p:cNvPr id="3" name="Content Placeholder 2"/>
          <p:cNvSpPr>
            <a:spLocks noGrp="1"/>
          </p:cNvSpPr>
          <p:nvPr>
            <p:ph idx="1"/>
          </p:nvPr>
        </p:nvSpPr>
        <p:spPr>
          <a:xfrm>
            <a:off x="628650" y="1306286"/>
            <a:ext cx="7886700" cy="4441505"/>
          </a:xfrm>
        </p:spPr>
        <p:txBody>
          <a:bodyPr>
            <a:normAutofit fontScale="85000" lnSpcReduction="20000"/>
          </a:bodyPr>
          <a:lstStyle/>
          <a:p>
            <a:r>
              <a:rPr lang="en-US" dirty="0"/>
              <a:t>An introduction by someone already respected within the community is by far the best situation</a:t>
            </a:r>
          </a:p>
          <a:p>
            <a:pPr lvl="1"/>
            <a:r>
              <a:rPr lang="en-US" dirty="0"/>
              <a:t>Business owner, worker, gang member, pastor, social service agent, respected local person, etc.</a:t>
            </a:r>
          </a:p>
          <a:p>
            <a:pPr lvl="1"/>
            <a:r>
              <a:rPr lang="en-US" dirty="0"/>
              <a:t>Their trust and credibility becomes your trust and credibility</a:t>
            </a:r>
          </a:p>
          <a:p>
            <a:pPr lvl="1"/>
            <a:r>
              <a:rPr lang="en-US" dirty="0"/>
              <a:t>Be careful who you associate with, however!</a:t>
            </a:r>
          </a:p>
          <a:p>
            <a:r>
              <a:rPr lang="en-US" dirty="0"/>
              <a:t>Do you need permission to literally be on the site at which you hope to research?</a:t>
            </a:r>
          </a:p>
          <a:p>
            <a:pPr lvl="1"/>
            <a:r>
              <a:rPr lang="en-US" dirty="0"/>
              <a:t>Permits, name badge, the “ok” from some gatekeeper?</a:t>
            </a:r>
          </a:p>
          <a:p>
            <a:pPr lvl="1"/>
            <a:r>
              <a:rPr lang="en-US" dirty="0"/>
              <a:t>Better to leave the site for another day than to sneak in and ruin your credibility and research</a:t>
            </a:r>
          </a:p>
        </p:txBody>
      </p:sp>
    </p:spTree>
    <p:extLst>
      <p:ext uri="{BB962C8B-B14F-4D97-AF65-F5344CB8AC3E}">
        <p14:creationId xmlns:p14="http://schemas.microsoft.com/office/powerpoint/2010/main" val="1157750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While You’re There</a:t>
            </a:r>
          </a:p>
        </p:txBody>
      </p:sp>
      <p:sp>
        <p:nvSpPr>
          <p:cNvPr id="3" name="Content Placeholder 2"/>
          <p:cNvSpPr>
            <a:spLocks noGrp="1"/>
          </p:cNvSpPr>
          <p:nvPr>
            <p:ph idx="1"/>
          </p:nvPr>
        </p:nvSpPr>
        <p:spPr/>
        <p:txBody>
          <a:bodyPr>
            <a:normAutofit fontScale="77500" lnSpcReduction="20000"/>
          </a:bodyPr>
          <a:lstStyle/>
          <a:p>
            <a:r>
              <a:rPr lang="en-US" dirty="0"/>
              <a:t>Have a ready made answer to who you are and why you are there</a:t>
            </a:r>
          </a:p>
          <a:p>
            <a:pPr lvl="1"/>
            <a:r>
              <a:rPr lang="en-US" dirty="0"/>
              <a:t>Usually best to be clear and upfront</a:t>
            </a:r>
          </a:p>
          <a:p>
            <a:r>
              <a:rPr lang="en-US" dirty="0"/>
              <a:t>Have a clear purpose, and general plan so you aren’t wandering around lost</a:t>
            </a:r>
          </a:p>
          <a:p>
            <a:r>
              <a:rPr lang="en-US" dirty="0"/>
              <a:t>Go where locals are, eat with them, walk along side them for a while</a:t>
            </a:r>
          </a:p>
          <a:p>
            <a:r>
              <a:rPr lang="en-US" dirty="0"/>
              <a:t>The longer you are around, the less foreign you become.  Relationships, or at least repetitive visibility, will put people at ease</a:t>
            </a:r>
          </a:p>
          <a:p>
            <a:r>
              <a:rPr lang="en-US" dirty="0"/>
              <a:t>You might choose to live on site, or at least stay with someone for a few days</a:t>
            </a:r>
          </a:p>
          <a:p>
            <a:pPr lvl="1"/>
            <a:r>
              <a:rPr lang="en-US" dirty="0"/>
              <a:t>Sometimes the action happens at night</a:t>
            </a:r>
          </a:p>
        </p:txBody>
      </p:sp>
    </p:spTree>
    <p:extLst>
      <p:ext uri="{BB962C8B-B14F-4D97-AF65-F5344CB8AC3E}">
        <p14:creationId xmlns:p14="http://schemas.microsoft.com/office/powerpoint/2010/main" val="155503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After You’ve Gone</a:t>
            </a:r>
          </a:p>
        </p:txBody>
      </p:sp>
      <p:sp>
        <p:nvSpPr>
          <p:cNvPr id="3" name="Content Placeholder 2"/>
          <p:cNvSpPr>
            <a:spLocks noGrp="1"/>
          </p:cNvSpPr>
          <p:nvPr>
            <p:ph idx="1"/>
          </p:nvPr>
        </p:nvSpPr>
        <p:spPr/>
        <p:txBody>
          <a:bodyPr/>
          <a:lstStyle/>
          <a:p>
            <a:r>
              <a:rPr lang="en-US" dirty="0"/>
              <a:t>Thank appropriate people in an appropriate way</a:t>
            </a:r>
          </a:p>
          <a:p>
            <a:r>
              <a:rPr lang="en-US" dirty="0"/>
              <a:t>Follow up with your informant(s)</a:t>
            </a:r>
          </a:p>
          <a:p>
            <a:r>
              <a:rPr lang="en-US" dirty="0"/>
              <a:t>Evaluate your notes, decide if you need to make another visit</a:t>
            </a:r>
          </a:p>
          <a:p>
            <a:r>
              <a:rPr lang="en-US" dirty="0"/>
              <a:t>Go back to just hang out as a normal person on occasion </a:t>
            </a:r>
          </a:p>
        </p:txBody>
      </p:sp>
    </p:spTree>
    <p:extLst>
      <p:ext uri="{BB962C8B-B14F-4D97-AF65-F5344CB8AC3E}">
        <p14:creationId xmlns:p14="http://schemas.microsoft.com/office/powerpoint/2010/main" val="289317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Participant Observation</a:t>
            </a: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6837202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416</TotalTime>
  <Words>1007</Words>
  <Application>Microsoft Office PowerPoint</Application>
  <PresentationFormat>On-screen Show (4:3)</PresentationFormat>
  <Paragraphs>125</Paragraphs>
  <Slides>23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Office Theme</vt:lpstr>
      <vt:lpstr>Community Research Methods</vt:lpstr>
      <vt:lpstr>What Are We Doing?</vt:lpstr>
      <vt:lpstr>Why Do Research?</vt:lpstr>
      <vt:lpstr>The Process</vt:lpstr>
      <vt:lpstr>Site Access and Cultural Informants</vt:lpstr>
      <vt:lpstr>Entry</vt:lpstr>
      <vt:lpstr>While You’re There</vt:lpstr>
      <vt:lpstr>After You’ve Gone</vt:lpstr>
      <vt:lpstr>Participant Observation</vt:lpstr>
      <vt:lpstr>What is it?</vt:lpstr>
      <vt:lpstr>Cultural Map</vt:lpstr>
      <vt:lpstr>To what level?</vt:lpstr>
      <vt:lpstr>Write up the notes</vt:lpstr>
      <vt:lpstr>Qualitative Interviewing</vt:lpstr>
      <vt:lpstr>What is it?</vt:lpstr>
      <vt:lpstr>What is it?</vt:lpstr>
      <vt:lpstr>You the Researcher</vt:lpstr>
      <vt:lpstr>The Interviewee</vt:lpstr>
      <vt:lpstr>Finding People to Interview</vt:lpstr>
      <vt:lpstr>Encouraging People to Talk</vt:lpstr>
      <vt:lpstr>Recording the Interview</vt:lpstr>
      <vt:lpstr>Using the Data</vt:lpstr>
      <vt:lpstr>Questions/Thoughts?</vt:lpstr>
    </vt:vector>
  </TitlesOfParts>
  <Company>The Southern Baptist Theological Seminary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Ethnographic Research</dc:title>
  <dc:creator>Office 2004 Test Drive User</dc:creator>
  <cp:lastModifiedBy>Waldrep, Brent</cp:lastModifiedBy>
  <cp:revision>30</cp:revision>
  <dcterms:created xsi:type="dcterms:W3CDTF">2014-02-04T14:23:10Z</dcterms:created>
  <dcterms:modified xsi:type="dcterms:W3CDTF">2026-02-07T17:02:53Z</dcterms:modified>
</cp:coreProperties>
</file>