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BB1323-4E5A-FCCA-C0FF-6F76AE4C443E}" name="Glassford, Michelle" initials="MG" userId="S::MGlassford@msnpath.com::d9d2dc85-7e6f-4d55-8e7f-33bb27a7c6d1" providerId="AD"/>
  <p188:author id="{8E15CA32-A61C-3EC8-C235-9CF365492226}" name="Mains, Jaclyn" initials="MJ" userId="S::jmains@msnpath.com::d79b2bfc-31d2-42ef-8fde-456aff12e4d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4"/>
    <p:restoredTop sz="79864"/>
  </p:normalViewPr>
  <p:slideViewPr>
    <p:cSldViewPr snapToGrid="0">
      <p:cViewPr varScale="1">
        <p:scale>
          <a:sx n="64" d="100"/>
          <a:sy n="64" d="100"/>
        </p:scale>
        <p:origin x="1248" y="176"/>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f.ly/Titus%202.11%E2%80%9313;esv?t=bibli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f.ly/Acts%208.4;esv?t=biblia"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ref.ly/Rom%2010.9%E2%80%9317;esv?t=bibl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Once someone comes to know Jesus as Lord and Savior, they should immediately receive biblical training through discipleship and be encouraged to share the gospel with others. The best training is relational and done within the local church, focusing on God's Word and aiming to make disciples whose lives are completely transformed  (see </a:t>
            </a:r>
            <a:r>
              <a:rPr lang="en-US" u="sng" dirty="0">
                <a:hlinkClick r:id="rId3"/>
              </a:rPr>
              <a:t>Titus 2:11–13</a:t>
            </a:r>
            <a:r>
              <a:rPr lang="en-US" dirty="0"/>
              <a:t>).</a:t>
            </a:r>
            <a:br>
              <a:rPr lang="en-US" dirty="0">
                <a:cs typeface="+mn-lt"/>
              </a:rPr>
            </a:br>
            <a:r>
              <a:rPr lang="en-US" dirty="0"/>
              <a:t> </a:t>
            </a:r>
            <a:endParaRPr lang="en-US"/>
          </a:p>
          <a:p>
            <a:r>
              <a:rPr lang="en-US" dirty="0"/>
              <a:t>All of this training and discipleship is done in the context of local church relationships whenever possible.  </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157177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 church is a group of baptized believers in Jesus who are committed to be the body of Christ to one another and who assemble regularly to fulfill the functions of a healthy biblical church. </a:t>
            </a:r>
            <a:br>
              <a:rPr lang="en-US">
                <a:cs typeface="+mn-lt"/>
              </a:rPr>
            </a:br>
            <a:br>
              <a:rPr lang="en-US">
                <a:cs typeface="+mn-lt"/>
              </a:rPr>
            </a:br>
            <a:r>
              <a:rPr lang="en-US"/>
              <a:t>[Leader: Refer back to the 12 Characteristics of a Healthy Church in course "What is a Church" step.]</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75281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Leadership development includes developing pastors and overseers, but it also includes developing all kinds of leaders for ministry in the local church and beyond.  Within the local church, disciples train and equip faithful, biblically qualified church leaders who model the character of Christ, faithfully teach the Bible and sound doctrine, and shepherd and lead the church well. In essence, a church leader is to be an exemplary disciple of Jesus.</a:t>
            </a:r>
          </a:p>
          <a:p>
            <a:endParaRPr lang="en-US" dirty="0"/>
          </a:p>
          <a:p>
            <a:r>
              <a:rPr lang="en-US" dirty="0"/>
              <a:t>Therefore, leadership training flows out of basic discipleship. As we develop local church leaders, we look to the clear qualifications in Scripture. "We believe both men and women have vital roles in the ministry of the church. However, the role of pastor/elder/overseer is exclusively assigned to men in the church and not to women (1 Timothy 2:11–12) ... We strongly affirm that women must be evangelized, discipled, fully incorporated into the church, and developed appropriately as leaders" (Foundations, p. 116). Specific pastoral qualifications may be broken down into three categories: what the leader must BE (his character), what the leader must KNOW (his knowledge), and what the leader must DO (his skills/practices/habits). </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59020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missionary task includes partnering with both established and newly planted churches. These churches intentionally move toward the lost, engage the places where they live, and send out missionaries to the nations. Healthy interdependence strengthens churches, helping them grow both spiritually and numerically. As part of this task, it's vital to equip, then entrust, national leaders with the responsibility of leading churches toward biblical health. </a:t>
            </a:r>
          </a:p>
          <a:p>
            <a:endParaRPr lang="en-US" dirty="0"/>
          </a:p>
          <a:p>
            <a:r>
              <a:rPr lang="en-US" dirty="0"/>
              <a:t>After a missionary's full-time presence is no longer needed, they follow the example of the apostles—continuing to pray for, care for, and advise the newer churches. They do not abandon their brothers and sisters in Christ. Rather, they enter into a new phase of partnership with these churches, pressing on together to complete the Great Commission both near and far. </a:t>
            </a:r>
          </a:p>
          <a:p>
            <a:endParaRPr lang="en-US" dirty="0"/>
          </a:p>
          <a:p>
            <a:r>
              <a:rPr lang="en-US" dirty="0"/>
              <a:t>Because prayer and abiding in Christ are central to the missionary task, they are not separate components but essential elements through every part</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597463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In Isaiah 6, the prophet records a powerful moment of calling: "Then I heard the voice of the Lord saying, 'Whom shall I send? And who will go for Us?' And I said, "Here am I. Send me!" (Isaiah 6:8). In that instant, Isaiah's faith becomes personal, and God's mission becomes his own.</a:t>
            </a:r>
            <a:br>
              <a:rPr lang="en-US">
                <a:cs typeface="+mn-lt"/>
              </a:rPr>
            </a:br>
            <a:r>
              <a:rPr lang="en-US"/>
              <a:t> </a:t>
            </a:r>
            <a:br>
              <a:rPr lang="en-US">
                <a:cs typeface="+mn-lt"/>
              </a:rPr>
            </a:br>
            <a:r>
              <a:rPr lang="en-US"/>
              <a:t>In the verses just before this, Isaiah is completely undone by a vision of God on His throne. He sees his own sin clearly, confesses it, and is cleansed by God's grace. It's out of that place—</a:t>
            </a:r>
            <a:r>
              <a:rPr lang="en-US" b="1">
                <a:solidFill>
                  <a:srgbClr val="292E35"/>
                </a:solidFill>
              </a:rPr>
              <a:t>from an overflow of encountering God's holiness and experiencing His forgiveness—</a:t>
            </a:r>
            <a:r>
              <a:rPr lang="en-US">
                <a:solidFill>
                  <a:srgbClr val="292E35"/>
                </a:solidFill>
              </a:rPr>
              <a:t>that Isaiah responds to God's invitation with boldness and surrender: "Send me!"</a:t>
            </a:r>
            <a:endParaRPr lang="en-US"/>
          </a:p>
          <a:p>
            <a:endParaRPr lang="en-US">
              <a:solidFill>
                <a:srgbClr val="292E35"/>
              </a:solidFill>
            </a:endParaRPr>
          </a:p>
          <a:p>
            <a:r>
              <a:rPr lang="en-US" b="1">
                <a:solidFill>
                  <a:srgbClr val="292E35"/>
                </a:solidFill>
              </a:rPr>
              <a:t>God is still asking, "Whom shall I send?</a:t>
            </a:r>
            <a:r>
              <a:rPr lang="en-US">
                <a:solidFill>
                  <a:srgbClr val="292E35"/>
                </a:solidFill>
              </a:rPr>
              <a:t>" Will you listen and say "send me"—to your campus, your friends, your family, your workplace, or even the nations?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363989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solidFill>
                  <a:srgbClr val="292E35"/>
                </a:solidFill>
              </a:rPr>
              <a:t>Saying "yes" to God's mission can feel risky—it often means stepping into the unknown and trusting Him in ways you've never had to before. Maybe you're thinking, What if I'm not enough? What if I fail? What if this costs more than I expect? But here's the truth—God never calls us without also going with us. </a:t>
            </a:r>
            <a:br>
              <a:rPr lang="en-US" dirty="0">
                <a:cs typeface="+mn-lt"/>
              </a:rPr>
            </a:br>
            <a:br>
              <a:rPr lang="en-US" dirty="0">
                <a:cs typeface="+mn-lt"/>
              </a:rPr>
            </a:br>
            <a:r>
              <a:rPr lang="en-US" dirty="0">
                <a:solidFill>
                  <a:srgbClr val="292E35"/>
                </a:solidFill>
              </a:rPr>
              <a:t>When we step into God's mission, we're not promised an easy road. There may be rejection, discomfort, sacrifice, or even seasons of pain. But Scripture reminds us </a:t>
            </a:r>
            <a:r>
              <a:rPr lang="en-US" dirty="0"/>
              <a:t>again and again that what we gain in Christ far exceeds what we lose for Him (see Romans 8:18).</a:t>
            </a:r>
            <a:br>
              <a:rPr lang="en-US" dirty="0">
                <a:cs typeface="+mn-lt"/>
              </a:rPr>
            </a:br>
            <a:r>
              <a:rPr lang="en-US" dirty="0"/>
              <a:t> </a:t>
            </a:r>
            <a:br>
              <a:rPr lang="en-US" dirty="0">
                <a:cs typeface="+mn-lt"/>
              </a:rPr>
            </a:br>
            <a:r>
              <a:rPr lang="en-US" dirty="0"/>
              <a:t>The mission may not always be easy, but it </a:t>
            </a:r>
            <a:r>
              <a:rPr lang="en-US" i="1" dirty="0">
                <a:solidFill>
                  <a:srgbClr val="292E35"/>
                </a:solidFill>
              </a:rPr>
              <a:t>will</a:t>
            </a:r>
            <a:r>
              <a:rPr lang="en-US" dirty="0">
                <a:solidFill>
                  <a:srgbClr val="292E35"/>
                </a:solidFill>
              </a:rPr>
              <a:t> draw us closer to Jesus, lead others to eternal life, and bring glory to the One who is worthy of it all.</a:t>
            </a:r>
            <a:endParaRPr lang="en-US" dirty="0">
              <a:solidFill>
                <a:srgbClr val="292E35"/>
              </a:solidFill>
              <a:ea typeface="Calibri"/>
              <a:cs typeface="Calibri"/>
            </a:endParaRPr>
          </a:p>
          <a:p>
            <a:r>
              <a:rPr lang="en-US" b="1">
                <a:solidFill>
                  <a:srgbClr val="292E35"/>
                </a:solidFill>
              </a:rPr>
              <a:t>The glory of God outweighs any suffering we may experience</a:t>
            </a:r>
            <a:r>
              <a:rPr lang="en-US">
                <a:solidFill>
                  <a:srgbClr val="292E35"/>
                </a:solidFill>
              </a:rPr>
              <a:t>.</a:t>
            </a:r>
            <a:endParaRPr lang="en-US"/>
          </a:p>
          <a:p>
            <a:br>
              <a:rPr lang="en-US" dirty="0"/>
            </a:br>
            <a:endParaRPr lang="en-US" dirty="0"/>
          </a:p>
          <a:p>
            <a:endParaRPr lang="en-US" dirty="0">
              <a:cs typeface="+mn-lt"/>
            </a:endParaRPr>
          </a:p>
          <a:p>
            <a:endParaRPr lang="en-US" dirty="0">
              <a:solidFill>
                <a:srgbClr val="292E35"/>
              </a:solidFill>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457548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[Leader: Read the Scripture passage with your learners and then take time to discuss the following question.]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247688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[Leader: Read the Scripture passage with your learners and then take time to discuss the following question.]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754054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[Leader: Read the Scripture passage with your learners and then take time to discuss the following question.]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077382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i="0"/>
              <a:t>[Leader: Use this slide if you'd like to add your own content within the PPT or delete it if not needed.]</a:t>
            </a:r>
            <a:endParaRPr lang="en-US" i="0"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13233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solidFill>
                  <a:srgbClr val="292E35"/>
                </a:solidFill>
              </a:rPr>
              <a:t>As we've already seen, God has chosen to work through His people to accomplish His purposes. His mission is still going, and He still invites us to join in it.  </a:t>
            </a:r>
            <a:endParaRPr lang="en-US"/>
          </a:p>
          <a:p>
            <a:endParaRPr lang="en-US" dirty="0">
              <a:cs typeface="+mn-lt"/>
            </a:endParaRPr>
          </a:p>
          <a:p>
            <a:r>
              <a:rPr lang="en-US">
                <a:solidFill>
                  <a:srgbClr val="292E35"/>
                </a:solidFill>
              </a:rPr>
              <a:t>Scripture is clear: lost people need to hear the gospel,</a:t>
            </a:r>
            <a:r>
              <a:rPr lang="en-US" b="1" dirty="0">
                <a:solidFill>
                  <a:srgbClr val="292E35"/>
                </a:solidFill>
              </a:rPr>
              <a:t> </a:t>
            </a:r>
            <a:r>
              <a:rPr lang="en-US">
                <a:solidFill>
                  <a:srgbClr val="292E35"/>
                </a:solidFill>
              </a:rPr>
              <a:t>turn from their sin and rebellion, and believe in Jesus to be saved (see Romans 10:14). </a:t>
            </a:r>
            <a:endParaRPr lang="en-US"/>
          </a:p>
          <a:p>
            <a:r>
              <a:rPr lang="en-US" dirty="0">
                <a:solidFill>
                  <a:srgbClr val="292E35"/>
                </a:solidFill>
              </a:rPr>
              <a:t> </a:t>
            </a:r>
            <a:endParaRPr lang="en-US" dirty="0"/>
          </a:p>
          <a:p>
            <a:r>
              <a:rPr lang="en-US" b="1" dirty="0">
                <a:solidFill>
                  <a:srgbClr val="292E35"/>
                </a:solidFill>
              </a:rPr>
              <a:t>So we, as the Church, must respond to Christ's commission by sending Christ followers—through local churches—to share the gospel with the lost all over the world and make disciples for His glory. </a:t>
            </a:r>
            <a:endParaRPr lang="en-US" dirty="0"/>
          </a:p>
          <a:p>
            <a:endParaRPr lang="en-US" dirty="0">
              <a:ea typeface="Calibri"/>
              <a:cs typeface="Calibri"/>
            </a:endParaRPr>
          </a:p>
          <a:p>
            <a:r>
              <a:rPr lang="en-US" dirty="0"/>
              <a:t>We should desire to participate in God’s mission because:</a:t>
            </a:r>
          </a:p>
          <a:p>
            <a:r>
              <a:rPr lang="en-US" dirty="0"/>
              <a:t>-As God transforms us, He aligns our hearts with His own.</a:t>
            </a:r>
            <a:endParaRPr lang="en-US" dirty="0">
              <a:ea typeface="Calibri"/>
              <a:cs typeface="Calibri"/>
            </a:endParaRPr>
          </a:p>
          <a:p>
            <a:r>
              <a:rPr lang="en-US" dirty="0"/>
              <a:t>-We share in God’s desire for all people to hear and receive the gospel.</a:t>
            </a:r>
          </a:p>
          <a:p>
            <a:r>
              <a:rPr lang="en-US" dirty="0"/>
              <a:t>-We desire to bring glory to God.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568931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solidFill>
                  <a:srgbClr val="292E35"/>
                </a:solidFill>
              </a:rPr>
              <a:t>In 2 Corinthians 5:18–20, Paul writes that God has entrusted us with the "ministry of reconciliation," calling us ambassadors for Christ.</a:t>
            </a:r>
            <a:endParaRPr lang="en-US"/>
          </a:p>
          <a:p>
            <a:endParaRPr lang="en-US" dirty="0">
              <a:cs typeface="+mn-lt"/>
            </a:endParaRPr>
          </a:p>
          <a:p>
            <a:r>
              <a:rPr lang="en-US" dirty="0">
                <a:solidFill>
                  <a:srgbClr val="292E35"/>
                </a:solidFill>
              </a:rPr>
              <a:t>An ambassador represents the heart and mission of their leader wherever they go, and that's exactly what we're called to do—to share Jesus in our classrooms, dorm rooms, friendships, joys, and even our frustrations. </a:t>
            </a:r>
            <a:br>
              <a:rPr lang="en-US" dirty="0"/>
            </a:br>
            <a:endParaRPr lang="en-US" dirty="0"/>
          </a:p>
          <a:p>
            <a:r>
              <a:rPr lang="en-US" b="1">
                <a:solidFill>
                  <a:srgbClr val="292E35"/>
                </a:solidFill>
              </a:rPr>
              <a:t>Through our everyday lives, we have the privilege to know Him, reflect His glory, and share His love with the world.</a:t>
            </a:r>
            <a:endParaRPr lang="en-US"/>
          </a:p>
          <a:p>
            <a:endParaRPr lang="en-US" dirty="0">
              <a:solidFill>
                <a:srgbClr val="292E35"/>
              </a:solidFill>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99883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solidFill>
                  <a:srgbClr val="292E35"/>
                </a:solidFill>
              </a:rPr>
              <a:t>The command to make disciples of all nations wasn't just given to the original apostles or to missionaries—it's for all of us. And we can join His mission through our local church in six simple ways. </a:t>
            </a:r>
            <a:br>
              <a:rPr lang="en-US">
                <a:cs typeface="+mn-lt"/>
              </a:rPr>
            </a:br>
            <a:br>
              <a:rPr lang="en-US">
                <a:cs typeface="+mn-lt"/>
              </a:rPr>
            </a:br>
            <a:r>
              <a:rPr lang="en-US">
                <a:solidFill>
                  <a:srgbClr val="292E35"/>
                </a:solidFill>
              </a:rPr>
              <a:t>[Leader: View the next slide to introduce the six components of the missionary task.]</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51775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solidFill>
                  <a:srgbClr val="292E35"/>
                </a:solidFill>
              </a:rPr>
              <a:t>While the components do not always happen neatly in this order, they are all necessary in the task of missions.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50930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[Leader: As you display the missionary task graphic, ask your group to share their initial observations.] </a:t>
            </a:r>
            <a:br>
              <a:rPr lang="en-US" dirty="0">
                <a:cs typeface="+mn-lt"/>
              </a:rPr>
            </a:br>
            <a:br>
              <a:rPr lang="en-US" dirty="0">
                <a:cs typeface="+mn-lt"/>
              </a:rPr>
            </a:br>
            <a:r>
              <a:rPr lang="en-US" dirty="0"/>
              <a:t>Every disciple needs to understand the missionary task, whether we actively proclaim the gospel at the ends of the earth or pray for those laboring among unreached people and places. The missionary task also informs our sending and support of laborers for the harvest fields. As we seek to make disciples with others from the church where we grew up, or create partnerships to advance the gospel among the nations, we are focusing on components of this one missionary task.</a:t>
            </a:r>
          </a:p>
          <a:p>
            <a:endParaRPr lang="en-US" dirty="0"/>
          </a:p>
          <a:p>
            <a:r>
              <a:rPr lang="en-US" sz="1200" b="0" i="0" kern="1200" dirty="0">
                <a:solidFill>
                  <a:schemeClr val="tx1"/>
                </a:solidFill>
                <a:effectLst/>
                <a:latin typeface="+mn-lt"/>
                <a:ea typeface="+mn-ea"/>
                <a:cs typeface="+mn-cs"/>
              </a:rPr>
              <a:t>Understanding what the Bible says about God's mission and the Church's role is essential. We're all a part of the same mission, to make Jesus known and bring God glory.</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84561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You may notice that prayer isn't one of the six separate components. That's because prayer is an essential element and must permeate every part of the missionary task.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68437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Let’s look at each of the components. To carry out the missionary task, we as the Church need to first gain access to people groups who have yet to hear the gospel. This begins with identifying where they are through intentional research and then moving toward them with a trusted presence and identity. From there, God's people communicate the gospel effectively and biblically, with an understanding of their language and culture.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6394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From the New Testament, it is clear that ordinary Christians regularly shared the gospel wherever they went (see </a:t>
            </a:r>
            <a:r>
              <a:rPr lang="en-US" dirty="0">
                <a:hlinkClick r:id="rId3"/>
              </a:rPr>
              <a:t>Acts 8:4</a:t>
            </a:r>
            <a:r>
              <a:rPr lang="en-US" dirty="0"/>
              <a:t>). They knew and believed that lost people only come to faith in Jesus through the gospel message (see </a:t>
            </a:r>
            <a:r>
              <a:rPr lang="en-US" dirty="0">
                <a:hlinkClick r:id="rId4"/>
              </a:rPr>
              <a:t>Romans 10:9–17</a:t>
            </a:r>
            <a:r>
              <a:rPr lang="en-US" dirty="0"/>
              <a:t>). Like the early Church, we also must embrace the responsibility to share the good news, train others to proclaim the gospel faithfully, and pray for the Holy Spirit to change lives. </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70508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logo&#10;&#10;AI-generated content may be incorrect.">
            <a:extLst>
              <a:ext uri="{FF2B5EF4-FFF2-40B4-BE49-F238E27FC236}">
                <a16:creationId xmlns:a16="http://schemas.microsoft.com/office/drawing/2014/main" id="{FC4E27A1-A135-06E3-6A12-8AB3D58B2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5192" cy="102961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ular object with text&#10;&#10;AI-generated content may be incorrect.">
            <a:extLst>
              <a:ext uri="{FF2B5EF4-FFF2-40B4-BE49-F238E27FC236}">
                <a16:creationId xmlns:a16="http://schemas.microsoft.com/office/drawing/2014/main" id="{622B3FF5-16A6-351C-CCB8-4AC660A7C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408439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text on a green background&#10;&#10;AI-generated content may be incorrect.">
            <a:extLst>
              <a:ext uri="{FF2B5EF4-FFF2-40B4-BE49-F238E27FC236}">
                <a16:creationId xmlns:a16="http://schemas.microsoft.com/office/drawing/2014/main" id="{19FB85E5-29DA-F586-29F8-6A67E6F73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1345447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text on a white background&#10;&#10;AI-generated content may be incorrect.">
            <a:extLst>
              <a:ext uri="{FF2B5EF4-FFF2-40B4-BE49-F238E27FC236}">
                <a16:creationId xmlns:a16="http://schemas.microsoft.com/office/drawing/2014/main" id="{8EA814AD-D657-9CCB-32DD-DD31F6DE3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2032440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ign&#10;&#10;AI-generated content may be incorrect.">
            <a:extLst>
              <a:ext uri="{FF2B5EF4-FFF2-40B4-BE49-F238E27FC236}">
                <a16:creationId xmlns:a16="http://schemas.microsoft.com/office/drawing/2014/main" id="{7083CE46-ADC1-6187-7AE7-A53D95E0F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675440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lue background&#10;&#10;AI-generated content may be incorrect.">
            <a:extLst>
              <a:ext uri="{FF2B5EF4-FFF2-40B4-BE49-F238E27FC236}">
                <a16:creationId xmlns:a16="http://schemas.microsoft.com/office/drawing/2014/main" id="{F31CE596-BC8B-22DC-24BE-851DAFD14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266155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ular frame with black text&#10;&#10;AI-generated content may be incorrect.">
            <a:extLst>
              <a:ext uri="{FF2B5EF4-FFF2-40B4-BE49-F238E27FC236}">
                <a16:creationId xmlns:a16="http://schemas.microsoft.com/office/drawing/2014/main" id="{7C630529-E9E9-903A-1923-25B3917A2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1071100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blue background&#10;&#10;AI-generated content may be incorrect.">
            <a:extLst>
              <a:ext uri="{FF2B5EF4-FFF2-40B4-BE49-F238E27FC236}">
                <a16:creationId xmlns:a16="http://schemas.microsoft.com/office/drawing/2014/main" id="{42ABBED7-1B09-306F-CFC9-2B215011E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569349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text on a green background&#10;&#10;AI-generated content may be incorrect.">
            <a:extLst>
              <a:ext uri="{FF2B5EF4-FFF2-40B4-BE49-F238E27FC236}">
                <a16:creationId xmlns:a16="http://schemas.microsoft.com/office/drawing/2014/main" id="{245869E6-EE85-ED49-4450-EAE513ED6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1150833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background with text&#10;&#10;AI-generated content may be incorrect.">
            <a:extLst>
              <a:ext uri="{FF2B5EF4-FFF2-40B4-BE49-F238E27FC236}">
                <a16:creationId xmlns:a16="http://schemas.microsoft.com/office/drawing/2014/main" id="{1279BB08-E528-FCCC-D7FC-C3E14F7F0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370722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logo&#10;&#10;AI-generated content may be incorrect.">
            <a:extLst>
              <a:ext uri="{FF2B5EF4-FFF2-40B4-BE49-F238E27FC236}">
                <a16:creationId xmlns:a16="http://schemas.microsoft.com/office/drawing/2014/main" id="{6B9780D4-A3AB-E434-822B-0B894EA19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31160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rectangular frame with a white envelope and a white letter&#10;&#10;AI-generated content may be incorrect.">
            <a:extLst>
              <a:ext uri="{FF2B5EF4-FFF2-40B4-BE49-F238E27FC236}">
                <a16:creationId xmlns:a16="http://schemas.microsoft.com/office/drawing/2014/main" id="{A6615A92-C13C-29C3-68CC-12C5C8C9E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126094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le with white lines&#10;&#10;AI-generated content may be incorrect.">
            <a:extLst>
              <a:ext uri="{FF2B5EF4-FFF2-40B4-BE49-F238E27FC236}">
                <a16:creationId xmlns:a16="http://schemas.microsoft.com/office/drawing/2014/main" id="{0BFBFB03-6FAD-F0F8-6CD2-829957215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2812126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ular frame with black text&#10;&#10;AI-generated content may be incorrect.">
            <a:extLst>
              <a:ext uri="{FF2B5EF4-FFF2-40B4-BE49-F238E27FC236}">
                <a16:creationId xmlns:a16="http://schemas.microsoft.com/office/drawing/2014/main" id="{7FDF7561-AB83-9C44-6F79-15B888F9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5193" cy="10296144"/>
          </a:xfrm>
          <a:prstGeom prst="rect">
            <a:avLst/>
          </a:prstGeom>
        </p:spPr>
      </p:pic>
    </p:spTree>
    <p:extLst>
      <p:ext uri="{BB962C8B-B14F-4D97-AF65-F5344CB8AC3E}">
        <p14:creationId xmlns:p14="http://schemas.microsoft.com/office/powerpoint/2010/main" val="2021583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rectangular object with a letter m&#10;&#10;AI-generated content may be incorrect.">
            <a:extLst>
              <a:ext uri="{FF2B5EF4-FFF2-40B4-BE49-F238E27FC236}">
                <a16:creationId xmlns:a16="http://schemas.microsoft.com/office/drawing/2014/main" id="{2E60C810-8EF6-844D-7E13-7A94D035D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10736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text on a blue background&#10;&#10;AI-generated content may be incorrect.">
            <a:extLst>
              <a:ext uri="{FF2B5EF4-FFF2-40B4-BE49-F238E27FC236}">
                <a16:creationId xmlns:a16="http://schemas.microsoft.com/office/drawing/2014/main" id="{F1A2036E-CCB2-5F3A-0572-0A81F131D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54850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ission&#10;&#10;AI-generated content may be incorrect.">
            <a:extLst>
              <a:ext uri="{FF2B5EF4-FFF2-40B4-BE49-F238E27FC236}">
                <a16:creationId xmlns:a16="http://schemas.microsoft.com/office/drawing/2014/main" id="{752811E7-CD78-55DA-D657-854081A75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13184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rayer&#10;&#10;AI-generated content may be incorrect.">
            <a:extLst>
              <a:ext uri="{FF2B5EF4-FFF2-40B4-BE49-F238E27FC236}">
                <a16:creationId xmlns:a16="http://schemas.microsoft.com/office/drawing/2014/main" id="{3FCC90C5-91EB-9DFA-C181-DB4A7EFAE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3478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lue rectangular object&#10;&#10;AI-generated content may be incorrect.">
            <a:extLst>
              <a:ext uri="{FF2B5EF4-FFF2-40B4-BE49-F238E27FC236}">
                <a16:creationId xmlns:a16="http://schemas.microsoft.com/office/drawing/2014/main" id="{F51327C8-B123-05D4-B051-5E7B0E477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351979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rectangular with text&#10;&#10;AI-generated content may be incorrect.">
            <a:extLst>
              <a:ext uri="{FF2B5EF4-FFF2-40B4-BE49-F238E27FC236}">
                <a16:creationId xmlns:a16="http://schemas.microsoft.com/office/drawing/2014/main" id="{82BEA304-C5B2-CE19-3006-F9FF2EE01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97725"/>
          </a:xfrm>
          <a:prstGeom prst="rect">
            <a:avLst/>
          </a:prstGeom>
        </p:spPr>
      </p:pic>
    </p:spTree>
    <p:extLst>
      <p:ext uri="{BB962C8B-B14F-4D97-AF65-F5344CB8AC3E}">
        <p14:creationId xmlns:p14="http://schemas.microsoft.com/office/powerpoint/2010/main" val="2066926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dab667-314d-4712-a21b-7e4fa087ae7c">
      <Terms xmlns="http://schemas.microsoft.com/office/infopath/2007/PartnerControls"/>
    </lcf76f155ced4ddcb4097134ff3c332f>
    <TaxCatchAll xmlns="4806ecc2-c2a9-47c3-9dfa-b0ac5a2f7c8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ECD029BA62D44AA43F436B0B9838AF" ma:contentTypeVersion="19" ma:contentTypeDescription="Create a new document." ma:contentTypeScope="" ma:versionID="025231a7cfc97f7c55a977c4ea25a7cc">
  <xsd:schema xmlns:xsd="http://www.w3.org/2001/XMLSchema" xmlns:xs="http://www.w3.org/2001/XMLSchema" xmlns:p="http://schemas.microsoft.com/office/2006/metadata/properties" xmlns:ns2="9ddab667-314d-4712-a21b-7e4fa087ae7c" xmlns:ns3="4806ecc2-c2a9-47c3-9dfa-b0ac5a2f7c8b" targetNamespace="http://schemas.microsoft.com/office/2006/metadata/properties" ma:root="true" ma:fieldsID="3b24dbb01adcc72d9026478cd70ab6c3" ns2:_="" ns3:_="">
    <xsd:import namespace="9ddab667-314d-4712-a21b-7e4fa087ae7c"/>
    <xsd:import namespace="4806ecc2-c2a9-47c3-9dfa-b0ac5a2f7c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dab667-314d-4712-a21b-7e4fa087a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f473f5-fa69-402b-b6e7-3ef715960d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06ecc2-c2a9-47c3-9dfa-b0ac5a2f7c8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616e8cd-9038-4143-b7aa-0c63a4673670}" ma:internalName="TaxCatchAll" ma:showField="CatchAllData" ma:web="4806ecc2-c2a9-47c3-9dfa-b0ac5a2f7c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59D97F-1326-4E4A-A93F-C6CC145F835E}">
  <ds:schemaRefs>
    <ds:schemaRef ds:uri="http://purl.org/dc/elements/1.1/"/>
    <ds:schemaRef ds:uri="4806ecc2-c2a9-47c3-9dfa-b0ac5a2f7c8b"/>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purl.org/dc/dcmitype/"/>
    <ds:schemaRef ds:uri="9ddab667-314d-4712-a21b-7e4fa087ae7c"/>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50B53839-107D-45AE-B6AF-80D6545D2F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dab667-314d-4712-a21b-7e4fa087ae7c"/>
    <ds:schemaRef ds:uri="4806ecc2-c2a9-47c3-9dfa-b0ac5a2f7c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3432FB-8C50-43B3-A57E-38AEA3D747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1648</Words>
  <Application>Microsoft Macintosh PowerPoint</Application>
  <PresentationFormat>Custom</PresentationFormat>
  <Paragraphs>64</Paragraphs>
  <Slides>20</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Blueprint Introduction PPT </dc:title>
  <cp:lastModifiedBy>Glassford, Michelle (Public)</cp:lastModifiedBy>
  <cp:revision>44</cp:revision>
  <dcterms:created xsi:type="dcterms:W3CDTF">2006-08-16T00:00:00Z</dcterms:created>
  <dcterms:modified xsi:type="dcterms:W3CDTF">2026-04-08T17:43:13Z</dcterms:modified>
  <dc:identifier>DAGxL253YAM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0x010100CBECD029BA62D44AA43F436B0B9838AF</vt:lpwstr>
  </property>
  <property fmtid="{D5CDD505-2E9C-101B-9397-08002B2CF9AE}" pid="3" name="MediaServiceImageTags">
    <vt:lpwstr/>
  </property>
</Properties>
</file>